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299" r:id="rId2"/>
    <p:sldId id="836" r:id="rId3"/>
    <p:sldId id="837" r:id="rId4"/>
    <p:sldId id="834" r:id="rId5"/>
    <p:sldId id="838" r:id="rId6"/>
    <p:sldId id="839" r:id="rId7"/>
    <p:sldId id="298" r:id="rId8"/>
  </p:sldIdLst>
  <p:sldSz cx="9144000" cy="6858000" type="screen4x3"/>
  <p:notesSz cx="7099300" cy="10234613"/>
  <p:defaultTextStyle>
    <a:defPPr>
      <a:defRPr lang="zh-TW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D3241"/>
    <a:srgbClr val="0000FF"/>
    <a:srgbClr val="00FF00"/>
    <a:srgbClr val="D6D6D6"/>
    <a:srgbClr val="7EC135"/>
    <a:srgbClr val="249D1B"/>
    <a:srgbClr val="FF9900"/>
    <a:srgbClr val="FD3BC9"/>
    <a:srgbClr val="FF3399"/>
    <a:srgbClr val="FEA2A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083E6E3-FA7D-4D7B-A595-EF9225AFEA82}" styleName="淺色樣式 1 - 輔色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57" autoAdjust="0"/>
    <p:restoredTop sz="95320" autoAdjust="0"/>
  </p:normalViewPr>
  <p:slideViewPr>
    <p:cSldViewPr>
      <p:cViewPr varScale="1">
        <p:scale>
          <a:sx n="79" d="100"/>
          <a:sy n="79" d="100"/>
        </p:scale>
        <p:origin x="744" y="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3744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70" d="100"/>
        <a:sy n="70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2868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076363" cy="511730"/>
          </a:xfrm>
          <a:prstGeom prst="rect">
            <a:avLst/>
          </a:prstGeom>
        </p:spPr>
        <p:txBody>
          <a:bodyPr vert="horz" lIns="95491" tIns="47745" rIns="95491" bIns="47745" rtlCol="0"/>
          <a:lstStyle>
            <a:lvl1pPr algn="l">
              <a:defRPr sz="1300"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4021294" y="1"/>
            <a:ext cx="3076363" cy="511730"/>
          </a:xfrm>
          <a:prstGeom prst="rect">
            <a:avLst/>
          </a:prstGeom>
        </p:spPr>
        <p:txBody>
          <a:bodyPr vert="horz" lIns="95491" tIns="47745" rIns="95491" bIns="47745" rtlCol="0"/>
          <a:lstStyle>
            <a:lvl1pPr algn="r">
              <a:defRPr sz="1300"/>
            </a:lvl1pPr>
          </a:lstStyle>
          <a:p>
            <a:pPr>
              <a:defRPr/>
            </a:pPr>
            <a:fld id="{23751C21-333E-4191-A3BA-4277EDB36F7D}" type="datetimeFigureOut">
              <a:rPr lang="zh-TW" altLang="en-US"/>
              <a:pPr>
                <a:defRPr/>
              </a:pPr>
              <a:t>2025/12/4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9721107"/>
            <a:ext cx="3076363" cy="511730"/>
          </a:xfrm>
          <a:prstGeom prst="rect">
            <a:avLst/>
          </a:prstGeom>
        </p:spPr>
        <p:txBody>
          <a:bodyPr vert="horz" lIns="95491" tIns="47745" rIns="95491" bIns="47745" rtlCol="0" anchor="b"/>
          <a:lstStyle>
            <a:lvl1pPr algn="l">
              <a:defRPr sz="1300"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4021294" y="9721107"/>
            <a:ext cx="3076363" cy="511730"/>
          </a:xfrm>
          <a:prstGeom prst="rect">
            <a:avLst/>
          </a:prstGeom>
        </p:spPr>
        <p:txBody>
          <a:bodyPr vert="horz" lIns="95491" tIns="47745" rIns="95491" bIns="47745" rtlCol="0" anchor="b"/>
          <a:lstStyle>
            <a:lvl1pPr algn="r">
              <a:defRPr sz="1300"/>
            </a:lvl1pPr>
          </a:lstStyle>
          <a:p>
            <a:pPr>
              <a:defRPr/>
            </a:pPr>
            <a:fld id="{49AE06EB-6DF4-4A54-8092-F95B2D8C9923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1526656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076363" cy="511730"/>
          </a:xfrm>
          <a:prstGeom prst="rect">
            <a:avLst/>
          </a:prstGeom>
        </p:spPr>
        <p:txBody>
          <a:bodyPr vert="horz" lIns="95491" tIns="47745" rIns="95491" bIns="47745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kumimoji="0" sz="13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4021294" y="1"/>
            <a:ext cx="3076363" cy="511730"/>
          </a:xfrm>
          <a:prstGeom prst="rect">
            <a:avLst/>
          </a:prstGeom>
        </p:spPr>
        <p:txBody>
          <a:bodyPr vert="horz" lIns="95491" tIns="47745" rIns="95491" bIns="47745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kumimoji="0" sz="1300">
                <a:latin typeface="+mn-lt"/>
                <a:ea typeface="+mn-ea"/>
              </a:defRPr>
            </a:lvl1pPr>
          </a:lstStyle>
          <a:p>
            <a:pPr>
              <a:defRPr/>
            </a:pPr>
            <a:fld id="{8AA1A85E-7C40-4A92-A69C-6ADAE0344539}" type="datetimeFigureOut">
              <a:rPr lang="zh-TW" altLang="en-US"/>
              <a:pPr>
                <a:defRPr/>
              </a:pPr>
              <a:t>2025/12/4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990600" y="766763"/>
            <a:ext cx="5118100" cy="3838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491" tIns="47745" rIns="95491" bIns="47745" rtlCol="0" anchor="ctr"/>
          <a:lstStyle/>
          <a:p>
            <a:pPr lvl="0"/>
            <a:endParaRPr lang="zh-TW" altLang="en-US" noProof="0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709930" y="4861442"/>
            <a:ext cx="5679440" cy="4605576"/>
          </a:xfrm>
          <a:prstGeom prst="rect">
            <a:avLst/>
          </a:prstGeom>
        </p:spPr>
        <p:txBody>
          <a:bodyPr vert="horz" lIns="95491" tIns="47745" rIns="95491" bIns="47745" rtlCol="0"/>
          <a:lstStyle/>
          <a:p>
            <a:pPr lvl="0"/>
            <a:r>
              <a:rPr lang="zh-TW" altLang="en-US" noProof="0" smtClean="0"/>
              <a:t>按一下以編輯母片文字樣式</a:t>
            </a:r>
          </a:p>
          <a:p>
            <a:pPr lvl="1"/>
            <a:r>
              <a:rPr lang="zh-TW" altLang="en-US" noProof="0" smtClean="0"/>
              <a:t>第二層</a:t>
            </a:r>
          </a:p>
          <a:p>
            <a:pPr lvl="2"/>
            <a:r>
              <a:rPr lang="zh-TW" altLang="en-US" noProof="0" smtClean="0"/>
              <a:t>第三層</a:t>
            </a:r>
          </a:p>
          <a:p>
            <a:pPr lvl="3"/>
            <a:r>
              <a:rPr lang="zh-TW" altLang="en-US" noProof="0" smtClean="0"/>
              <a:t>第四層</a:t>
            </a:r>
          </a:p>
          <a:p>
            <a:pPr lvl="4"/>
            <a:r>
              <a:rPr lang="zh-TW" altLang="en-US" noProof="0" smtClean="0"/>
              <a:t>第五層</a:t>
            </a:r>
            <a:endParaRPr lang="zh-TW" altLang="en-US" noProof="0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9721107"/>
            <a:ext cx="3076363" cy="511730"/>
          </a:xfrm>
          <a:prstGeom prst="rect">
            <a:avLst/>
          </a:prstGeom>
        </p:spPr>
        <p:txBody>
          <a:bodyPr vert="horz" lIns="95491" tIns="47745" rIns="95491" bIns="47745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kumimoji="0" sz="13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4021294" y="9721107"/>
            <a:ext cx="3076363" cy="511730"/>
          </a:xfrm>
          <a:prstGeom prst="rect">
            <a:avLst/>
          </a:prstGeom>
        </p:spPr>
        <p:txBody>
          <a:bodyPr vert="horz" lIns="95491" tIns="47745" rIns="95491" bIns="47745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kumimoji="0" sz="1300">
                <a:latin typeface="+mn-lt"/>
                <a:ea typeface="+mn-ea"/>
              </a:defRPr>
            </a:lvl1pPr>
          </a:lstStyle>
          <a:p>
            <a:pPr>
              <a:defRPr/>
            </a:pPr>
            <a:fld id="{D95D44DF-2320-4901-9D24-9C6DD34ECAD1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691817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88719F28-FB50-4765-8ABF-B88D3903241C}" type="slidenum">
              <a:rPr lang="en-US" altLang="zh-TW"/>
              <a:pPr>
                <a:defRPr/>
              </a:pPr>
              <a:t>1</a:t>
            </a:fld>
            <a:endParaRPr lang="en-US" altLang="zh-TW"/>
          </a:p>
        </p:txBody>
      </p:sp>
      <p:sp>
        <p:nvSpPr>
          <p:cNvPr id="17410" name="Rectangle 7"/>
          <p:cNvSpPr txBox="1">
            <a:spLocks noGrp="1" noChangeArrowheads="1"/>
          </p:cNvSpPr>
          <p:nvPr/>
        </p:nvSpPr>
        <p:spPr bwMode="auto">
          <a:xfrm>
            <a:off x="4021294" y="9721107"/>
            <a:ext cx="3076363" cy="5117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5491" tIns="47745" rIns="95491" bIns="47745" anchor="b"/>
          <a:lstStyle/>
          <a:p>
            <a:pPr algn="r"/>
            <a:fld id="{FB249C4C-4EB7-4311-A4B8-10E85107A147}" type="slidenum">
              <a:rPr lang="en-US" altLang="zh-TW" sz="1300"/>
              <a:pPr algn="r"/>
              <a:t>1</a:t>
            </a:fld>
            <a:endParaRPr lang="en-US" altLang="zh-TW" sz="1300"/>
          </a:p>
        </p:txBody>
      </p:sp>
      <p:sp>
        <p:nvSpPr>
          <p:cNvPr id="17411" name="投影片圖像版面配置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2" name="備忘稿版面配置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zh-TW" altLang="zh-TW" smtClean="0"/>
          </a:p>
        </p:txBody>
      </p:sp>
      <p:sp>
        <p:nvSpPr>
          <p:cNvPr id="17413" name="投影片編號版面配置區 3"/>
          <p:cNvSpPr txBox="1">
            <a:spLocks noGrp="1"/>
          </p:cNvSpPr>
          <p:nvPr/>
        </p:nvSpPr>
        <p:spPr bwMode="auto">
          <a:xfrm>
            <a:off x="4021294" y="9721107"/>
            <a:ext cx="3076363" cy="5117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5491" tIns="47745" rIns="95491" bIns="47745" anchor="b"/>
          <a:lstStyle/>
          <a:p>
            <a:pPr algn="r"/>
            <a:fld id="{D9FBCA6A-518B-463C-82BF-B4296C2CAA44}" type="slidenum">
              <a:rPr lang="en-US" altLang="zh-TW" sz="1300"/>
              <a:pPr algn="r"/>
              <a:t>1</a:t>
            </a:fld>
            <a:endParaRPr lang="en-US" altLang="zh-TW" sz="1300"/>
          </a:p>
        </p:txBody>
      </p:sp>
    </p:spTree>
    <p:extLst>
      <p:ext uri="{BB962C8B-B14F-4D97-AF65-F5344CB8AC3E}">
        <p14:creationId xmlns:p14="http://schemas.microsoft.com/office/powerpoint/2010/main" val="212606795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897" name="投影片圖像版面配置區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8898" name="備忘稿版面配置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zh-TW" altLang="en-US" smtClean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419FA64-C601-44B4-89BD-C02D2DC28620}" type="slidenum">
              <a:rPr lang="zh-TW" altLang="en-US" smtClean="0"/>
              <a:pPr>
                <a:defRPr/>
              </a:pPr>
              <a:t>7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731255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圖片 6"/>
          <p:cNvPicPr>
            <a:picLocks noChangeAspect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107950" y="687388"/>
            <a:ext cx="8929688" cy="6126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5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9DA93F-E8CC-4214-9DFD-CE1D88FF20A8}" type="datetimeFigureOut">
              <a:rPr lang="zh-TW" altLang="en-US"/>
              <a:pPr>
                <a:defRPr/>
              </a:pPr>
              <a:t>2025/12/4</a:t>
            </a:fld>
            <a:endParaRPr lang="zh-TW" altLang="en-US"/>
          </a:p>
        </p:txBody>
      </p:sp>
      <p:sp>
        <p:nvSpPr>
          <p:cNvPr id="6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BC013F-7F07-4CA1-AF47-FF3995EEECBF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5FE3F0-5DAC-488B-999C-39C2D44FF218}" type="datetimeFigureOut">
              <a:rPr lang="zh-TW" altLang="en-US"/>
              <a:pPr>
                <a:defRPr/>
              </a:pPr>
              <a:t>2025/12/4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C812A7-F607-4DF2-AEE2-B159CF7CD318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11BD29-4BA7-4A9F-BA4F-B38228BCC3CD}" type="datetimeFigureOut">
              <a:rPr lang="zh-TW" altLang="en-US"/>
              <a:pPr>
                <a:defRPr/>
              </a:pPr>
              <a:t>2025/12/4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CF1CE2-79FE-4693-BCF9-D4B0272C22D8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自訂版面配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DF723B-78FE-4FFA-9009-F910579BD3BF}" type="datetimeFigureOut">
              <a:rPr lang="zh-TW" altLang="en-US"/>
              <a:pPr>
                <a:defRPr/>
              </a:pPr>
              <a:t>2025/12/4</a:t>
            </a:fld>
            <a:endParaRPr lang="zh-TW" altLang="en-US"/>
          </a:p>
        </p:txBody>
      </p:sp>
      <p:sp>
        <p:nvSpPr>
          <p:cNvPr id="4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5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6B96E3-753F-4C3B-A4B4-789B0D50A285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60E913-2CF2-462C-B2F2-94DD6BB97EBA}" type="datetimeFigureOut">
              <a:rPr lang="zh-TW" altLang="en-US"/>
              <a:pPr>
                <a:defRPr/>
              </a:pPr>
              <a:t>2025/12/4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411D53-2848-40F1-8076-A95C7ABA01D4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078886-8F32-4A4D-9E94-D6C6E0407554}" type="datetimeFigureOut">
              <a:rPr lang="zh-TW" altLang="en-US"/>
              <a:pPr>
                <a:defRPr/>
              </a:pPr>
              <a:t>2025/12/4</a:t>
            </a:fld>
            <a:endParaRPr lang="zh-TW" altLang="en-US"/>
          </a:p>
        </p:txBody>
      </p:sp>
      <p:sp>
        <p:nvSpPr>
          <p:cNvPr id="6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BDDD5E-376B-402B-BC63-5AF2237C4C08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52C3B1-6328-452A-962F-88EFE92B25F1}" type="datetimeFigureOut">
              <a:rPr lang="zh-TW" altLang="en-US"/>
              <a:pPr>
                <a:defRPr/>
              </a:pPr>
              <a:t>2025/12/4</a:t>
            </a:fld>
            <a:endParaRPr lang="zh-TW" altLang="en-US"/>
          </a:p>
        </p:txBody>
      </p:sp>
      <p:sp>
        <p:nvSpPr>
          <p:cNvPr id="8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9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7DC9B0-1032-4D59-B30A-F4B6CAC07A0C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48B144-C4FD-4627-806A-CBFDFE03870D}" type="datetimeFigureOut">
              <a:rPr lang="zh-TW" altLang="en-US"/>
              <a:pPr>
                <a:defRPr/>
              </a:pPr>
              <a:t>2025/12/4</a:t>
            </a:fld>
            <a:endParaRPr lang="zh-TW" altLang="en-US"/>
          </a:p>
        </p:txBody>
      </p:sp>
      <p:sp>
        <p:nvSpPr>
          <p:cNvPr id="4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5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516663-5413-430A-9643-3244E0D0FA4F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9CFB45-C06C-426C-B588-D2BCB4B94FC9}" type="datetimeFigureOut">
              <a:rPr lang="zh-TW" altLang="en-US"/>
              <a:pPr>
                <a:defRPr/>
              </a:pPr>
              <a:t>2025/12/4</a:t>
            </a:fld>
            <a:endParaRPr lang="zh-TW" altLang="en-US"/>
          </a:p>
        </p:txBody>
      </p:sp>
      <p:sp>
        <p:nvSpPr>
          <p:cNvPr id="3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4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995225-691D-4B5E-804B-1B414AA63948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E9185E-CF46-4A20-8297-F970E3782F14}" type="datetimeFigureOut">
              <a:rPr lang="zh-TW" altLang="en-US"/>
              <a:pPr>
                <a:defRPr/>
              </a:pPr>
              <a:t>2025/12/4</a:t>
            </a:fld>
            <a:endParaRPr lang="zh-TW" altLang="en-US"/>
          </a:p>
        </p:txBody>
      </p:sp>
      <p:sp>
        <p:nvSpPr>
          <p:cNvPr id="6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8F6C92-9D88-4319-8795-2C4BB6E197DC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9B300E-FA36-4E54-9228-F73BD20BC439}" type="datetimeFigureOut">
              <a:rPr lang="zh-TW" altLang="en-US"/>
              <a:pPr>
                <a:defRPr/>
              </a:pPr>
              <a:t>2025/12/4</a:t>
            </a:fld>
            <a:endParaRPr lang="zh-TW" altLang="en-US"/>
          </a:p>
        </p:txBody>
      </p:sp>
      <p:sp>
        <p:nvSpPr>
          <p:cNvPr id="6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1BB466-A582-4B67-A033-6D66925FA29D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標題版面配置區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按一下以編輯母片標題樣式</a:t>
            </a:r>
          </a:p>
        </p:txBody>
      </p:sp>
      <p:sp>
        <p:nvSpPr>
          <p:cNvPr id="1027" name="文字版面配置區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6D983235-2610-4B6A-9A99-AE336C0C110B}" type="datetimeFigureOut">
              <a:rPr lang="zh-TW" altLang="en-US"/>
              <a:pPr>
                <a:defRPr/>
              </a:pPr>
              <a:t>2025/12/4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3EB0FF4A-3241-4018-A046-0F924995DC31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93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547664" y="1857018"/>
            <a:ext cx="625351" cy="7598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94" name="文字方塊 22"/>
          <p:cNvSpPr txBox="1">
            <a:spLocks noChangeArrowheads="1"/>
          </p:cNvSpPr>
          <p:nvPr/>
        </p:nvSpPr>
        <p:spPr bwMode="auto">
          <a:xfrm>
            <a:off x="2339752" y="1857018"/>
            <a:ext cx="7434609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kumimoji="0" lang="zh-TW" altLang="en-US" sz="4000" dirty="0" smtClean="0">
                <a:solidFill>
                  <a:srgbClr val="595757"/>
                </a:solidFill>
                <a:latin typeface="Calibri" pitchFamily="34" charset="0"/>
              </a:rPr>
              <a:t>凡甲科技股份有限公司</a:t>
            </a:r>
            <a:endParaRPr kumimoji="0" lang="en-US" altLang="zh-TW" sz="4000" dirty="0" smtClean="0">
              <a:solidFill>
                <a:srgbClr val="595757"/>
              </a:solidFill>
              <a:latin typeface="Calibri" pitchFamily="34" charset="0"/>
            </a:endParaRPr>
          </a:p>
        </p:txBody>
      </p:sp>
      <p:sp>
        <p:nvSpPr>
          <p:cNvPr id="4" name="文字方塊 22"/>
          <p:cNvSpPr txBox="1">
            <a:spLocks noChangeArrowheads="1"/>
          </p:cNvSpPr>
          <p:nvPr/>
        </p:nvSpPr>
        <p:spPr bwMode="auto">
          <a:xfrm>
            <a:off x="1187624" y="3068960"/>
            <a:ext cx="6759505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kumimoji="0" lang="en-US" altLang="zh-TW" sz="3200" dirty="0" smtClean="0">
                <a:solidFill>
                  <a:srgbClr val="595757"/>
                </a:solidFill>
                <a:latin typeface="Calibri" pitchFamily="34" charset="0"/>
              </a:rPr>
              <a:t>2025</a:t>
            </a:r>
            <a:r>
              <a:rPr kumimoji="0" lang="zh-TW" altLang="en-US" sz="3200" dirty="0" smtClean="0">
                <a:solidFill>
                  <a:srgbClr val="595757"/>
                </a:solidFill>
                <a:latin typeface="Calibri" pitchFamily="34" charset="0"/>
              </a:rPr>
              <a:t>年度</a:t>
            </a:r>
            <a:r>
              <a:rPr kumimoji="0" lang="zh-TW" altLang="en-US" sz="3200" b="1" dirty="0" smtClean="0">
                <a:solidFill>
                  <a:srgbClr val="595757"/>
                </a:solidFill>
                <a:latin typeface="Calibri" pitchFamily="34" charset="0"/>
              </a:rPr>
              <a:t>董事會及功能性委員會</a:t>
            </a:r>
            <a:endParaRPr kumimoji="0" lang="en-US" altLang="zh-TW" sz="3200" b="1" dirty="0" smtClean="0">
              <a:solidFill>
                <a:srgbClr val="595757"/>
              </a:solidFill>
              <a:latin typeface="Calibri" pitchFamily="34" charset="0"/>
            </a:endParaRPr>
          </a:p>
          <a:p>
            <a:pPr algn="ctr"/>
            <a:r>
              <a:rPr kumimoji="0" lang="zh-TW" altLang="en-US" sz="3200" b="1" dirty="0" smtClean="0">
                <a:solidFill>
                  <a:srgbClr val="595757"/>
                </a:solidFill>
                <a:latin typeface="Calibri" pitchFamily="34" charset="0"/>
              </a:rPr>
              <a:t>績效評估結果報告</a:t>
            </a:r>
            <a:endParaRPr kumimoji="0" lang="en-US" altLang="zh-TW" sz="3200" b="1" dirty="0">
              <a:solidFill>
                <a:srgbClr val="595757"/>
              </a:solidFill>
              <a:latin typeface="Calibri" pitchFamily="34" charset="0"/>
            </a:endParaRPr>
          </a:p>
        </p:txBody>
      </p:sp>
      <p:sp>
        <p:nvSpPr>
          <p:cNvPr id="6" name="文字方塊 22"/>
          <p:cNvSpPr txBox="1">
            <a:spLocks noChangeArrowheads="1"/>
          </p:cNvSpPr>
          <p:nvPr/>
        </p:nvSpPr>
        <p:spPr bwMode="auto">
          <a:xfrm>
            <a:off x="6156176" y="5085184"/>
            <a:ext cx="2272522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kumimoji="0" lang="en-US" altLang="zh-TW" sz="3200" b="1" dirty="0" smtClean="0">
                <a:solidFill>
                  <a:srgbClr val="595757"/>
                </a:solidFill>
                <a:latin typeface="Calibri" pitchFamily="34" charset="0"/>
              </a:rPr>
              <a:t>2026/02/04</a:t>
            </a:r>
            <a:endParaRPr kumimoji="0" lang="en-US" altLang="zh-TW" sz="3200" b="1" dirty="0">
              <a:solidFill>
                <a:srgbClr val="595757"/>
              </a:solidFill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文字方塊 7"/>
          <p:cNvSpPr txBox="1">
            <a:spLocks noChangeArrowheads="1"/>
          </p:cNvSpPr>
          <p:nvPr/>
        </p:nvSpPr>
        <p:spPr bwMode="auto">
          <a:xfrm>
            <a:off x="192088" y="188913"/>
            <a:ext cx="834035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defPPr>
              <a:defRPr lang="zh-TW"/>
            </a:defPPr>
            <a:lvl1pPr defTabSz="457200">
              <a:defRPr kumimoji="0" sz="2800" b="1">
                <a:solidFill>
                  <a:srgbClr val="639B1C"/>
                </a:solidFill>
                <a:ea typeface="Apple LiGothic Medium"/>
                <a:cs typeface="Arial" charset="0"/>
              </a:defRPr>
            </a:lvl1pPr>
          </a:lstStyle>
          <a:p>
            <a:r>
              <a:rPr lang="zh-TW" altLang="en-US" dirty="0" smtClean="0"/>
              <a:t>前言</a:t>
            </a:r>
            <a:endParaRPr lang="en-US" altLang="zh-TW" dirty="0"/>
          </a:p>
        </p:txBody>
      </p:sp>
      <p:sp>
        <p:nvSpPr>
          <p:cNvPr id="3" name="文字方塊 2"/>
          <p:cNvSpPr txBox="1"/>
          <p:nvPr/>
        </p:nvSpPr>
        <p:spPr>
          <a:xfrm>
            <a:off x="467544" y="1124744"/>
            <a:ext cx="8064896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n"/>
            </a:pPr>
            <a:r>
              <a:rPr lang="zh-TW" altLang="en-US" sz="2400" dirty="0" smtClean="0"/>
              <a:t>依據：中華</a:t>
            </a:r>
            <a:r>
              <a:rPr lang="zh-TW" altLang="en-US" sz="2400" dirty="0"/>
              <a:t>民證券櫃檯買賣中心證櫃監字第</a:t>
            </a:r>
            <a:r>
              <a:rPr lang="en-US" altLang="zh-TW" sz="2400" dirty="0"/>
              <a:t>10900582661</a:t>
            </a:r>
            <a:r>
              <a:rPr lang="zh-TW" altLang="en-US" sz="2400" dirty="0"/>
              <a:t>號公告修正</a:t>
            </a:r>
            <a:r>
              <a:rPr lang="zh-TW" altLang="en-US" sz="2400" dirty="0" smtClean="0"/>
              <a:t>發布</a:t>
            </a:r>
            <a:r>
              <a:rPr lang="zh-TW" altLang="en-US" sz="2400" dirty="0"/>
              <a:t>「董事會績效評估辦法」參考</a:t>
            </a:r>
            <a:r>
              <a:rPr lang="zh-TW" altLang="en-US" sz="2400" dirty="0" smtClean="0"/>
              <a:t>範例，暨本公司</a:t>
            </a:r>
            <a:r>
              <a:rPr lang="zh-TW" altLang="en-US" sz="2400" dirty="0"/>
              <a:t>「董事會績效評估辦法」</a:t>
            </a:r>
            <a:r>
              <a:rPr lang="zh-TW" altLang="en-US" sz="2400" dirty="0" smtClean="0"/>
              <a:t>辦理。</a:t>
            </a:r>
            <a:endParaRPr lang="en-US" altLang="zh-TW" sz="2400" dirty="0" smtClean="0"/>
          </a:p>
          <a:p>
            <a:pPr marL="342900" indent="-342900">
              <a:buFont typeface="Wingdings" panose="05000000000000000000" pitchFamily="2" charset="2"/>
              <a:buChar char="n"/>
            </a:pPr>
            <a:r>
              <a:rPr lang="zh-TW" altLang="en-US" sz="2400" dirty="0" smtClean="0"/>
              <a:t>評估週期：於每年度第一季結束前，完成上年度之績效評估</a:t>
            </a:r>
            <a:endParaRPr lang="en-US" altLang="zh-TW" sz="2400" dirty="0" smtClean="0"/>
          </a:p>
          <a:p>
            <a:pPr marL="342900" indent="-342900">
              <a:buFont typeface="Wingdings" panose="05000000000000000000" pitchFamily="2" charset="2"/>
              <a:buChar char="n"/>
            </a:pPr>
            <a:r>
              <a:rPr lang="zh-TW" altLang="en-US" sz="2400" dirty="0" smtClean="0"/>
              <a:t>評估</a:t>
            </a:r>
            <a:r>
              <a:rPr lang="zh-TW" altLang="en-US" sz="2400" dirty="0"/>
              <a:t>期間：</a:t>
            </a:r>
            <a:r>
              <a:rPr lang="en-US" altLang="zh-TW" sz="2400" dirty="0" smtClean="0"/>
              <a:t>2025/01/01~2025/12/31</a:t>
            </a:r>
            <a:endParaRPr lang="en-US" altLang="zh-TW" sz="2400" dirty="0"/>
          </a:p>
          <a:p>
            <a:pPr marL="342900" indent="-342900">
              <a:buFont typeface="Wingdings" panose="05000000000000000000" pitchFamily="2" charset="2"/>
              <a:buChar char="n"/>
            </a:pPr>
            <a:r>
              <a:rPr lang="zh-TW" altLang="en-US" sz="2400" dirty="0" smtClean="0"/>
              <a:t>評估範圍：整體董事會、個別董事成員、</a:t>
            </a:r>
            <a:endParaRPr lang="en-US" altLang="zh-TW" sz="2400" dirty="0" smtClean="0"/>
          </a:p>
          <a:p>
            <a:r>
              <a:rPr lang="en-US" altLang="zh-TW" sz="2400" dirty="0" smtClean="0"/>
              <a:t>                      </a:t>
            </a:r>
            <a:r>
              <a:rPr lang="zh-TW" altLang="en-US" sz="2400" dirty="0" smtClean="0"/>
              <a:t>薪酬</a:t>
            </a:r>
            <a:r>
              <a:rPr lang="en-US" altLang="zh-TW" sz="2400" dirty="0" smtClean="0"/>
              <a:t>/</a:t>
            </a:r>
            <a:r>
              <a:rPr lang="zh-TW" altLang="en-US" sz="2400" dirty="0" smtClean="0"/>
              <a:t>審計</a:t>
            </a:r>
            <a:r>
              <a:rPr lang="en-US" altLang="zh-TW" sz="2400" dirty="0" smtClean="0"/>
              <a:t>/</a:t>
            </a:r>
            <a:r>
              <a:rPr lang="zh-TW" altLang="en-US" sz="2400" dirty="0" smtClean="0"/>
              <a:t>永續</a:t>
            </a:r>
            <a:r>
              <a:rPr lang="en-US" altLang="zh-TW" sz="2400" dirty="0" smtClean="0"/>
              <a:t>/</a:t>
            </a:r>
            <a:r>
              <a:rPr lang="zh-TW" altLang="en-US" sz="2400" dirty="0" smtClean="0"/>
              <a:t>提名 委員會</a:t>
            </a:r>
            <a:endParaRPr lang="en-US" altLang="zh-TW" sz="2400" dirty="0" smtClean="0"/>
          </a:p>
          <a:p>
            <a:pPr marL="342900" indent="-342900">
              <a:buFont typeface="Wingdings" panose="05000000000000000000" pitchFamily="2" charset="2"/>
              <a:buChar char="n"/>
            </a:pPr>
            <a:r>
              <a:rPr lang="zh-TW" altLang="en-US" sz="2400" dirty="0" smtClean="0"/>
              <a:t>評估方式：董事會自評、董事成員自</a:t>
            </a:r>
            <a:r>
              <a:rPr lang="zh-TW" altLang="en-US" sz="2400" dirty="0"/>
              <a:t>評</a:t>
            </a:r>
            <a:r>
              <a:rPr lang="zh-TW" altLang="en-US" sz="2400" dirty="0" smtClean="0"/>
              <a:t>、</a:t>
            </a:r>
            <a:endParaRPr lang="en-US" altLang="zh-TW" sz="2400" dirty="0" smtClean="0"/>
          </a:p>
          <a:p>
            <a:r>
              <a:rPr lang="en-US" altLang="zh-TW" sz="2400" dirty="0"/>
              <a:t> </a:t>
            </a:r>
            <a:r>
              <a:rPr lang="en-US" altLang="zh-TW" sz="2400" dirty="0" smtClean="0"/>
              <a:t>                     </a:t>
            </a:r>
            <a:r>
              <a:rPr lang="zh-TW" altLang="en-US" sz="2400" dirty="0" smtClean="0"/>
              <a:t>薪</a:t>
            </a:r>
            <a:r>
              <a:rPr lang="zh-TW" altLang="en-US" sz="2400" dirty="0"/>
              <a:t>酬</a:t>
            </a:r>
            <a:r>
              <a:rPr lang="en-US" altLang="zh-TW" sz="2400" dirty="0"/>
              <a:t>/</a:t>
            </a:r>
            <a:r>
              <a:rPr lang="zh-TW" altLang="en-US" sz="2400" dirty="0"/>
              <a:t>審計</a:t>
            </a:r>
            <a:r>
              <a:rPr lang="en-US" altLang="zh-TW" sz="2400" dirty="0"/>
              <a:t>/</a:t>
            </a:r>
            <a:r>
              <a:rPr lang="zh-TW" altLang="en-US" sz="2400" dirty="0"/>
              <a:t>永續</a:t>
            </a:r>
            <a:r>
              <a:rPr lang="en-US" altLang="zh-TW" sz="2400" dirty="0"/>
              <a:t>/</a:t>
            </a:r>
            <a:r>
              <a:rPr lang="zh-TW" altLang="en-US" sz="2400" dirty="0"/>
              <a:t>提名 </a:t>
            </a:r>
            <a:r>
              <a:rPr lang="zh-TW" altLang="en-US" sz="2400" dirty="0" smtClean="0"/>
              <a:t>委員會自評</a:t>
            </a:r>
            <a:endParaRPr lang="en-US" altLang="zh-TW" sz="2400" dirty="0" smtClean="0"/>
          </a:p>
          <a:p>
            <a:pPr marL="342900" indent="-342900">
              <a:buFont typeface="Wingdings" panose="05000000000000000000" pitchFamily="2" charset="2"/>
              <a:buChar char="n"/>
            </a:pPr>
            <a:r>
              <a:rPr lang="zh-TW" altLang="en-US" sz="2400" dirty="0" smtClean="0"/>
              <a:t>執行單位：董事會議事單位</a:t>
            </a:r>
            <a:endParaRPr lang="en-US" altLang="zh-TW" sz="2400" dirty="0" smtClean="0"/>
          </a:p>
        </p:txBody>
      </p:sp>
    </p:spTree>
    <p:extLst>
      <p:ext uri="{BB962C8B-B14F-4D97-AF65-F5344CB8AC3E}">
        <p14:creationId xmlns:p14="http://schemas.microsoft.com/office/powerpoint/2010/main" val="41661372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文字方塊 7"/>
          <p:cNvSpPr txBox="1">
            <a:spLocks noChangeArrowheads="1"/>
          </p:cNvSpPr>
          <p:nvPr/>
        </p:nvSpPr>
        <p:spPr bwMode="auto">
          <a:xfrm>
            <a:off x="192088" y="188913"/>
            <a:ext cx="834035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defPPr>
              <a:defRPr lang="zh-TW"/>
            </a:defPPr>
            <a:lvl1pPr defTabSz="457200">
              <a:defRPr kumimoji="0" sz="2800" b="1">
                <a:solidFill>
                  <a:srgbClr val="639B1C"/>
                </a:solidFill>
                <a:ea typeface="Apple LiGothic Medium"/>
                <a:cs typeface="Arial" charset="0"/>
              </a:defRPr>
            </a:lvl1pPr>
          </a:lstStyle>
          <a:p>
            <a:r>
              <a:rPr lang="zh-TW" altLang="en-US" dirty="0"/>
              <a:t>評分標準</a:t>
            </a:r>
            <a:endParaRPr lang="en-US" altLang="zh-TW" dirty="0"/>
          </a:p>
        </p:txBody>
      </p:sp>
      <p:sp>
        <p:nvSpPr>
          <p:cNvPr id="7" name="文字方塊 6"/>
          <p:cNvSpPr txBox="1"/>
          <p:nvPr/>
        </p:nvSpPr>
        <p:spPr>
          <a:xfrm>
            <a:off x="395536" y="1700808"/>
            <a:ext cx="374441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n"/>
            </a:pPr>
            <a:r>
              <a:rPr lang="zh-TW" altLang="en-US" sz="2400" dirty="0" smtClean="0"/>
              <a:t>自評問卷各項「評估指標」之評分標準為：</a:t>
            </a:r>
            <a:endParaRPr lang="en-US" altLang="zh-TW" sz="2400" dirty="0" smtClean="0"/>
          </a:p>
        </p:txBody>
      </p:sp>
      <p:graphicFrame>
        <p:nvGraphicFramePr>
          <p:cNvPr id="8" name="表格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28204538"/>
              </p:ext>
            </p:extLst>
          </p:nvPr>
        </p:nvGraphicFramePr>
        <p:xfrm>
          <a:off x="539552" y="3062064"/>
          <a:ext cx="3744416" cy="2743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24136"/>
                <a:gridCol w="2520280"/>
              </a:tblGrid>
              <a:tr h="372041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dirty="0" smtClean="0"/>
                        <a:t>得分</a:t>
                      </a:r>
                      <a:endParaRPr lang="zh-TW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dirty="0" smtClean="0"/>
                        <a:t>說明</a:t>
                      </a:r>
                      <a:endParaRPr lang="zh-TW" altLang="en-US" sz="2400" dirty="0"/>
                    </a:p>
                  </a:txBody>
                  <a:tcPr/>
                </a:tc>
              </a:tr>
              <a:tr h="372041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2400" dirty="0" smtClean="0"/>
                        <a:t>1</a:t>
                      </a:r>
                      <a:r>
                        <a:rPr lang="zh-TW" altLang="en-US" sz="2400" dirty="0" smtClean="0"/>
                        <a:t> 分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sz="2400" dirty="0" smtClean="0"/>
                        <a:t>極差</a:t>
                      </a:r>
                      <a:r>
                        <a:rPr lang="en-US" altLang="zh-TW" sz="2400" dirty="0" smtClean="0"/>
                        <a:t>(</a:t>
                      </a:r>
                      <a:r>
                        <a:rPr lang="zh-TW" altLang="en-US" sz="2400" dirty="0" smtClean="0"/>
                        <a:t>非常不同意</a:t>
                      </a:r>
                      <a:r>
                        <a:rPr lang="en-US" altLang="zh-TW" sz="2400" dirty="0" smtClean="0"/>
                        <a:t>)</a:t>
                      </a:r>
                      <a:endParaRPr lang="zh-TW" altLang="en-US" sz="2400" dirty="0"/>
                    </a:p>
                  </a:txBody>
                  <a:tcPr/>
                </a:tc>
              </a:tr>
              <a:tr h="372041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2400" dirty="0" smtClean="0"/>
                        <a:t>2</a:t>
                      </a:r>
                      <a:r>
                        <a:rPr lang="zh-TW" altLang="en-US" sz="2400" dirty="0" smtClean="0"/>
                        <a:t> 分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sz="2400" dirty="0" smtClean="0"/>
                        <a:t>差</a:t>
                      </a:r>
                      <a:r>
                        <a:rPr lang="en-US" altLang="zh-TW" sz="2400" dirty="0" smtClean="0"/>
                        <a:t>(</a:t>
                      </a:r>
                      <a:r>
                        <a:rPr lang="zh-TW" altLang="en-US" sz="2400" dirty="0" smtClean="0"/>
                        <a:t>不同意</a:t>
                      </a:r>
                      <a:r>
                        <a:rPr lang="en-US" altLang="zh-TW" sz="2400" dirty="0" smtClean="0"/>
                        <a:t>)</a:t>
                      </a:r>
                      <a:endParaRPr lang="zh-TW" altLang="en-US" sz="2400" dirty="0"/>
                    </a:p>
                  </a:txBody>
                  <a:tcPr/>
                </a:tc>
              </a:tr>
              <a:tr h="372041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2400" dirty="0" smtClean="0"/>
                        <a:t>3</a:t>
                      </a:r>
                      <a:r>
                        <a:rPr lang="zh-TW" altLang="en-US" sz="2400" dirty="0" smtClean="0"/>
                        <a:t> 分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sz="2400" dirty="0" smtClean="0"/>
                        <a:t>中等</a:t>
                      </a:r>
                      <a:r>
                        <a:rPr lang="en-US" altLang="zh-TW" sz="2400" dirty="0" smtClean="0"/>
                        <a:t>(</a:t>
                      </a:r>
                      <a:r>
                        <a:rPr lang="zh-TW" altLang="en-US" sz="2400" dirty="0" smtClean="0"/>
                        <a:t>普通</a:t>
                      </a:r>
                      <a:r>
                        <a:rPr lang="en-US" altLang="zh-TW" sz="2400" dirty="0" smtClean="0"/>
                        <a:t>)</a:t>
                      </a:r>
                      <a:endParaRPr lang="zh-TW" altLang="en-US" sz="2400" dirty="0"/>
                    </a:p>
                  </a:txBody>
                  <a:tcPr/>
                </a:tc>
              </a:tr>
              <a:tr h="372041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2400" dirty="0" smtClean="0"/>
                        <a:t>4</a:t>
                      </a:r>
                      <a:r>
                        <a:rPr lang="zh-TW" altLang="en-US" sz="2400" dirty="0" smtClean="0"/>
                        <a:t> 分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sz="2400" dirty="0" smtClean="0"/>
                        <a:t>優</a:t>
                      </a:r>
                      <a:r>
                        <a:rPr lang="en-US" altLang="zh-TW" sz="2400" dirty="0" smtClean="0"/>
                        <a:t>(</a:t>
                      </a:r>
                      <a:r>
                        <a:rPr lang="zh-TW" altLang="en-US" sz="2400" dirty="0" smtClean="0"/>
                        <a:t>同意</a:t>
                      </a:r>
                      <a:r>
                        <a:rPr lang="en-US" altLang="zh-TW" sz="2400" dirty="0" smtClean="0"/>
                        <a:t>)</a:t>
                      </a:r>
                      <a:endParaRPr lang="zh-TW" altLang="en-US" sz="2400" dirty="0"/>
                    </a:p>
                  </a:txBody>
                  <a:tcPr/>
                </a:tc>
              </a:tr>
              <a:tr h="372041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2400" dirty="0" smtClean="0"/>
                        <a:t>5</a:t>
                      </a:r>
                      <a:r>
                        <a:rPr lang="zh-TW" altLang="en-US" sz="2400" dirty="0" smtClean="0"/>
                        <a:t> 分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sz="2400" dirty="0" smtClean="0"/>
                        <a:t>極優</a:t>
                      </a:r>
                      <a:r>
                        <a:rPr lang="en-US" altLang="zh-TW" sz="2400" dirty="0" smtClean="0"/>
                        <a:t>(</a:t>
                      </a:r>
                      <a:r>
                        <a:rPr lang="zh-TW" altLang="en-US" sz="2400" dirty="0" smtClean="0"/>
                        <a:t>非常同意</a:t>
                      </a:r>
                      <a:r>
                        <a:rPr lang="en-US" altLang="zh-TW" sz="2400" dirty="0" smtClean="0"/>
                        <a:t>)</a:t>
                      </a:r>
                      <a:endParaRPr lang="zh-TW" altLang="en-US" sz="24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9" name="文字方塊 8"/>
          <p:cNvSpPr txBox="1"/>
          <p:nvPr/>
        </p:nvSpPr>
        <p:spPr>
          <a:xfrm>
            <a:off x="4716016" y="1427292"/>
            <a:ext cx="388843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n"/>
            </a:pPr>
            <a:r>
              <a:rPr lang="zh-TW" altLang="en-US" sz="2400" dirty="0"/>
              <a:t>統計全部「評估指標」之</a:t>
            </a:r>
            <a:r>
              <a:rPr lang="zh-TW" altLang="en-US" sz="2400" dirty="0" smtClean="0"/>
              <a:t>平均得分，並依平均得分量化為五個「評估結果」級別如下：</a:t>
            </a:r>
            <a:endParaRPr lang="zh-TW" altLang="en-US" sz="2400" dirty="0"/>
          </a:p>
        </p:txBody>
      </p:sp>
      <p:graphicFrame>
        <p:nvGraphicFramePr>
          <p:cNvPr id="10" name="表格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32442869"/>
              </p:ext>
            </p:extLst>
          </p:nvPr>
        </p:nvGraphicFramePr>
        <p:xfrm>
          <a:off x="4788024" y="3062064"/>
          <a:ext cx="3888432" cy="2743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26822"/>
                <a:gridCol w="2361610"/>
              </a:tblGrid>
              <a:tr h="372041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dirty="0" smtClean="0"/>
                        <a:t>平均得分</a:t>
                      </a:r>
                      <a:endParaRPr lang="zh-TW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dirty="0" smtClean="0"/>
                        <a:t>評估結果</a:t>
                      </a:r>
                      <a:endParaRPr lang="zh-TW" altLang="en-US" sz="2400" dirty="0"/>
                    </a:p>
                  </a:txBody>
                  <a:tcPr/>
                </a:tc>
              </a:tr>
              <a:tr h="372041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400" dirty="0" smtClean="0"/>
                        <a:t>0~1.4</a:t>
                      </a:r>
                      <a:r>
                        <a:rPr lang="zh-TW" altLang="en-US" sz="2400" dirty="0" smtClean="0"/>
                        <a:t> 分</a:t>
                      </a:r>
                      <a:endParaRPr lang="zh-TW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sz="2400" dirty="0" smtClean="0"/>
                        <a:t>極差</a:t>
                      </a:r>
                      <a:endParaRPr lang="zh-TW" altLang="en-US" sz="2400" dirty="0"/>
                    </a:p>
                  </a:txBody>
                  <a:tcPr/>
                </a:tc>
              </a:tr>
              <a:tr h="372041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400" dirty="0" smtClean="0"/>
                        <a:t>1.5~2.4</a:t>
                      </a:r>
                      <a:r>
                        <a:rPr lang="zh-TW" altLang="en-US" sz="2400" dirty="0" smtClean="0"/>
                        <a:t> 分</a:t>
                      </a:r>
                      <a:endParaRPr lang="zh-TW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sz="2400" dirty="0" smtClean="0"/>
                        <a:t>差</a:t>
                      </a:r>
                      <a:endParaRPr lang="zh-TW" altLang="en-US" sz="2400" dirty="0"/>
                    </a:p>
                  </a:txBody>
                  <a:tcPr/>
                </a:tc>
              </a:tr>
              <a:tr h="372041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400" dirty="0" smtClean="0"/>
                        <a:t>2.5~3.4</a:t>
                      </a:r>
                      <a:r>
                        <a:rPr lang="zh-TW" altLang="en-US" sz="2400" dirty="0" smtClean="0"/>
                        <a:t> 分</a:t>
                      </a:r>
                      <a:endParaRPr lang="zh-TW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sz="2400" dirty="0" smtClean="0"/>
                        <a:t>中等</a:t>
                      </a:r>
                      <a:endParaRPr lang="zh-TW" altLang="en-US" sz="2400" dirty="0"/>
                    </a:p>
                  </a:txBody>
                  <a:tcPr/>
                </a:tc>
              </a:tr>
              <a:tr h="372041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400" dirty="0" smtClean="0"/>
                        <a:t>3.5~4.4</a:t>
                      </a:r>
                      <a:r>
                        <a:rPr lang="zh-TW" altLang="en-US" sz="2400" dirty="0" smtClean="0"/>
                        <a:t> 分</a:t>
                      </a:r>
                      <a:endParaRPr lang="zh-TW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sz="2400" dirty="0" smtClean="0"/>
                        <a:t>優</a:t>
                      </a:r>
                      <a:endParaRPr lang="zh-TW" altLang="en-US" sz="2400" dirty="0"/>
                    </a:p>
                  </a:txBody>
                  <a:tcPr/>
                </a:tc>
              </a:tr>
              <a:tr h="372041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400" dirty="0" smtClean="0"/>
                        <a:t>4.5~5</a:t>
                      </a:r>
                      <a:r>
                        <a:rPr lang="zh-TW" altLang="en-US" sz="2400" dirty="0" smtClean="0"/>
                        <a:t> 分</a:t>
                      </a:r>
                      <a:endParaRPr lang="zh-TW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sz="2400" dirty="0" smtClean="0"/>
                        <a:t>極優</a:t>
                      </a:r>
                      <a:endParaRPr lang="zh-TW" altLang="en-US" sz="24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945001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文字方塊 7"/>
          <p:cNvSpPr txBox="1">
            <a:spLocks noChangeArrowheads="1"/>
          </p:cNvSpPr>
          <p:nvPr/>
        </p:nvSpPr>
        <p:spPr bwMode="auto">
          <a:xfrm>
            <a:off x="192088" y="188913"/>
            <a:ext cx="834035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defPPr>
              <a:defRPr lang="zh-TW"/>
            </a:defPPr>
            <a:lvl1pPr defTabSz="457200">
              <a:defRPr kumimoji="0" sz="2800" b="1">
                <a:solidFill>
                  <a:srgbClr val="639B1C"/>
                </a:solidFill>
                <a:ea typeface="Apple LiGothic Medium"/>
                <a:cs typeface="Arial" charset="0"/>
              </a:defRPr>
            </a:lvl1pPr>
          </a:lstStyle>
          <a:p>
            <a:r>
              <a:rPr lang="zh-TW" altLang="en-US" dirty="0"/>
              <a:t>評估程序</a:t>
            </a:r>
            <a:endParaRPr lang="en-US" altLang="zh-TW" dirty="0"/>
          </a:p>
        </p:txBody>
      </p:sp>
      <p:sp>
        <p:nvSpPr>
          <p:cNvPr id="3" name="文字方塊 2"/>
          <p:cNvSpPr txBox="1"/>
          <p:nvPr/>
        </p:nvSpPr>
        <p:spPr>
          <a:xfrm>
            <a:off x="755576" y="1124744"/>
            <a:ext cx="7776864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n"/>
            </a:pPr>
            <a:r>
              <a:rPr kumimoji="0" lang="zh-TW" altLang="zh-TW" sz="2400" dirty="0" smtClean="0">
                <a:solidFill>
                  <a:srgbClr val="000000"/>
                </a:solidFill>
                <a:latin typeface="細明體" panose="02020509000000000000" pitchFamily="49" charset="-120"/>
                <a:ea typeface="細明體" panose="02020509000000000000" pitchFamily="49" charset="-120"/>
              </a:rPr>
              <a:t>由執行</a:t>
            </a:r>
            <a:r>
              <a:rPr kumimoji="0" lang="zh-TW" altLang="zh-TW" sz="2400" dirty="0">
                <a:solidFill>
                  <a:srgbClr val="000000"/>
                </a:solidFill>
                <a:latin typeface="細明體" panose="02020509000000000000" pitchFamily="49" charset="-120"/>
                <a:ea typeface="細明體" panose="02020509000000000000" pitchFamily="49" charset="-120"/>
              </a:rPr>
              <a:t>單位收集董事會活動相關資訊，並分發</a:t>
            </a:r>
            <a:r>
              <a:rPr kumimoji="0" lang="zh-TW" altLang="zh-TW" sz="2400" dirty="0" smtClean="0">
                <a:solidFill>
                  <a:srgbClr val="000000"/>
                </a:solidFill>
                <a:latin typeface="細明體" panose="02020509000000000000" pitchFamily="49" charset="-120"/>
                <a:ea typeface="細明體" panose="02020509000000000000" pitchFamily="49" charset="-120"/>
              </a:rPr>
              <a:t>填寫</a:t>
            </a:r>
            <a:r>
              <a:rPr kumimoji="0" lang="zh-TW" altLang="en-US" sz="2400" dirty="0" smtClean="0">
                <a:solidFill>
                  <a:srgbClr val="000000"/>
                </a:solidFill>
                <a:latin typeface="細明體" panose="02020509000000000000" pitchFamily="49" charset="-120"/>
                <a:ea typeface="細明體" panose="02020509000000000000" pitchFamily="49" charset="-120"/>
              </a:rPr>
              <a:t>：</a:t>
            </a:r>
            <a:endParaRPr kumimoji="0" lang="en-US" altLang="zh-TW" sz="2400" dirty="0" smtClean="0">
              <a:solidFill>
                <a:srgbClr val="000000"/>
              </a:solidFill>
              <a:latin typeface="細明體" panose="02020509000000000000" pitchFamily="49" charset="-120"/>
              <a:ea typeface="細明體" panose="02020509000000000000" pitchFamily="49" charset="-120"/>
            </a:endParaRPr>
          </a:p>
          <a:p>
            <a:pPr marL="800100" lvl="1" indent="-342900">
              <a:buFont typeface="Wingdings" panose="05000000000000000000" pitchFamily="2" charset="2"/>
              <a:buChar char="l"/>
            </a:pPr>
            <a:r>
              <a:rPr kumimoji="0" lang="zh-TW" altLang="zh-TW" sz="2400" dirty="0">
                <a:solidFill>
                  <a:srgbClr val="000000"/>
                </a:solidFill>
                <a:latin typeface="細明體" panose="02020509000000000000" pitchFamily="49" charset="-120"/>
                <a:ea typeface="細明體" panose="02020509000000000000" pitchFamily="49" charset="-120"/>
              </a:rPr>
              <a:t>附表一「董事會 績效評估自評問卷」</a:t>
            </a:r>
            <a:endParaRPr kumimoji="0" lang="en-US" altLang="zh-TW" sz="2400" dirty="0">
              <a:solidFill>
                <a:srgbClr val="000000"/>
              </a:solidFill>
              <a:latin typeface="細明體" panose="02020509000000000000" pitchFamily="49" charset="-120"/>
              <a:ea typeface="細明體" panose="02020509000000000000" pitchFamily="49" charset="-120"/>
            </a:endParaRPr>
          </a:p>
          <a:p>
            <a:pPr marL="800100" lvl="1" indent="-342900">
              <a:buFont typeface="Wingdings" panose="05000000000000000000" pitchFamily="2" charset="2"/>
              <a:buChar char="l"/>
            </a:pPr>
            <a:r>
              <a:rPr kumimoji="0" lang="zh-TW" altLang="zh-TW" sz="2400" dirty="0">
                <a:solidFill>
                  <a:srgbClr val="000000"/>
                </a:solidFill>
                <a:latin typeface="細明體" panose="02020509000000000000" pitchFamily="49" charset="-120"/>
                <a:ea typeface="細明體" panose="02020509000000000000" pitchFamily="49" charset="-120"/>
              </a:rPr>
              <a:t>附表二「董事成員</a:t>
            </a:r>
            <a:r>
              <a:rPr kumimoji="0" lang="zh-TW" altLang="en-US" sz="2400" dirty="0">
                <a:solidFill>
                  <a:srgbClr val="000000"/>
                </a:solidFill>
                <a:latin typeface="細明體" panose="02020509000000000000" pitchFamily="49" charset="-120"/>
                <a:ea typeface="細明體" panose="02020509000000000000" pitchFamily="49" charset="-120"/>
              </a:rPr>
              <a:t> </a:t>
            </a:r>
            <a:r>
              <a:rPr kumimoji="0" lang="zh-TW" altLang="zh-TW" sz="2400" dirty="0">
                <a:solidFill>
                  <a:srgbClr val="000000"/>
                </a:solidFill>
                <a:latin typeface="細明體" panose="02020509000000000000" pitchFamily="49" charset="-120"/>
                <a:ea typeface="細明體" panose="02020509000000000000" pitchFamily="49" charset="-120"/>
              </a:rPr>
              <a:t>績效評估自評問卷」</a:t>
            </a:r>
            <a:endParaRPr kumimoji="0" lang="en-US" altLang="zh-TW" sz="2400" dirty="0">
              <a:solidFill>
                <a:srgbClr val="000000"/>
              </a:solidFill>
              <a:latin typeface="細明體" panose="02020509000000000000" pitchFamily="49" charset="-120"/>
              <a:ea typeface="細明體" panose="02020509000000000000" pitchFamily="49" charset="-120"/>
            </a:endParaRPr>
          </a:p>
          <a:p>
            <a:pPr marL="800100" lvl="1" indent="-342900">
              <a:buFont typeface="Wingdings" panose="05000000000000000000" pitchFamily="2" charset="2"/>
              <a:buChar char="l"/>
            </a:pPr>
            <a:r>
              <a:rPr kumimoji="0" lang="zh-TW" altLang="zh-TW" sz="2400" dirty="0">
                <a:solidFill>
                  <a:srgbClr val="000000"/>
                </a:solidFill>
                <a:latin typeface="細明體" panose="02020509000000000000" pitchFamily="49" charset="-120"/>
                <a:ea typeface="細明體" panose="02020509000000000000" pitchFamily="49" charset="-120"/>
              </a:rPr>
              <a:t>附表</a:t>
            </a:r>
            <a:r>
              <a:rPr kumimoji="0" lang="zh-TW" altLang="en-US" sz="2400" dirty="0">
                <a:solidFill>
                  <a:srgbClr val="000000"/>
                </a:solidFill>
                <a:latin typeface="細明體" panose="02020509000000000000" pitchFamily="49" charset="-120"/>
                <a:ea typeface="細明體" panose="02020509000000000000" pitchFamily="49" charset="-120"/>
              </a:rPr>
              <a:t>三</a:t>
            </a:r>
            <a:r>
              <a:rPr kumimoji="0" lang="zh-TW" altLang="zh-TW" sz="2400" dirty="0">
                <a:solidFill>
                  <a:srgbClr val="000000"/>
                </a:solidFill>
                <a:latin typeface="細明體" panose="02020509000000000000" pitchFamily="49" charset="-120"/>
                <a:ea typeface="細明體" panose="02020509000000000000" pitchFamily="49" charset="-120"/>
              </a:rPr>
              <a:t>「</a:t>
            </a:r>
            <a:r>
              <a:rPr kumimoji="0" lang="zh-TW" altLang="en-US" sz="2400" dirty="0">
                <a:solidFill>
                  <a:srgbClr val="000000"/>
                </a:solidFill>
                <a:latin typeface="細明體" panose="02020509000000000000" pitchFamily="49" charset="-120"/>
                <a:ea typeface="細明體" panose="02020509000000000000" pitchFamily="49" charset="-120"/>
              </a:rPr>
              <a:t>薪酬</a:t>
            </a:r>
            <a:r>
              <a:rPr kumimoji="0" lang="zh-TW" altLang="zh-TW" sz="2400" dirty="0">
                <a:solidFill>
                  <a:srgbClr val="000000"/>
                </a:solidFill>
                <a:latin typeface="細明體" panose="02020509000000000000" pitchFamily="49" charset="-120"/>
                <a:ea typeface="細明體" panose="02020509000000000000" pitchFamily="49" charset="-120"/>
              </a:rPr>
              <a:t>委員會</a:t>
            </a:r>
            <a:r>
              <a:rPr kumimoji="0" lang="zh-TW" altLang="en-US" sz="2400" dirty="0">
                <a:solidFill>
                  <a:srgbClr val="000000"/>
                </a:solidFill>
                <a:latin typeface="細明體" panose="02020509000000000000" pitchFamily="49" charset="-120"/>
                <a:ea typeface="細明體" panose="02020509000000000000" pitchFamily="49" charset="-120"/>
              </a:rPr>
              <a:t> </a:t>
            </a:r>
            <a:r>
              <a:rPr kumimoji="0" lang="zh-TW" altLang="zh-TW" sz="2400" dirty="0">
                <a:solidFill>
                  <a:srgbClr val="000000"/>
                </a:solidFill>
                <a:latin typeface="細明體" panose="02020509000000000000" pitchFamily="49" charset="-120"/>
                <a:ea typeface="細明體" panose="02020509000000000000" pitchFamily="49" charset="-120"/>
              </a:rPr>
              <a:t>績效評估自評問卷」</a:t>
            </a:r>
            <a:endParaRPr kumimoji="0" lang="en-US" altLang="zh-TW" sz="2400" dirty="0">
              <a:solidFill>
                <a:srgbClr val="000000"/>
              </a:solidFill>
              <a:latin typeface="細明體" panose="02020509000000000000" pitchFamily="49" charset="-120"/>
              <a:ea typeface="細明體" panose="02020509000000000000" pitchFamily="49" charset="-120"/>
            </a:endParaRPr>
          </a:p>
          <a:p>
            <a:pPr marL="800100" lvl="1" indent="-342900">
              <a:buFont typeface="Wingdings" panose="05000000000000000000" pitchFamily="2" charset="2"/>
              <a:buChar char="l"/>
            </a:pPr>
            <a:r>
              <a:rPr kumimoji="0" lang="zh-TW" altLang="zh-TW" sz="2400" dirty="0">
                <a:solidFill>
                  <a:srgbClr val="000000"/>
                </a:solidFill>
                <a:latin typeface="細明體" panose="02020509000000000000" pitchFamily="49" charset="-120"/>
                <a:ea typeface="細明體" panose="02020509000000000000" pitchFamily="49" charset="-120"/>
              </a:rPr>
              <a:t>附表</a:t>
            </a:r>
            <a:r>
              <a:rPr kumimoji="0" lang="zh-TW" altLang="en-US" sz="2400" dirty="0">
                <a:solidFill>
                  <a:srgbClr val="000000"/>
                </a:solidFill>
                <a:latin typeface="細明體" panose="02020509000000000000" pitchFamily="49" charset="-120"/>
                <a:ea typeface="細明體" panose="02020509000000000000" pitchFamily="49" charset="-120"/>
              </a:rPr>
              <a:t>四</a:t>
            </a:r>
            <a:r>
              <a:rPr kumimoji="0" lang="zh-TW" altLang="zh-TW" sz="2400" dirty="0">
                <a:solidFill>
                  <a:srgbClr val="000000"/>
                </a:solidFill>
                <a:latin typeface="細明體" panose="02020509000000000000" pitchFamily="49" charset="-120"/>
                <a:ea typeface="細明體" panose="02020509000000000000" pitchFamily="49" charset="-120"/>
              </a:rPr>
              <a:t>「</a:t>
            </a:r>
            <a:r>
              <a:rPr kumimoji="0" lang="zh-TW" altLang="en-US" sz="2400" dirty="0">
                <a:solidFill>
                  <a:srgbClr val="000000"/>
                </a:solidFill>
                <a:latin typeface="細明體" panose="02020509000000000000" pitchFamily="49" charset="-120"/>
                <a:ea typeface="細明體" panose="02020509000000000000" pitchFamily="49" charset="-120"/>
              </a:rPr>
              <a:t>審計</a:t>
            </a:r>
            <a:r>
              <a:rPr kumimoji="0" lang="zh-TW" altLang="zh-TW" sz="2400" dirty="0">
                <a:solidFill>
                  <a:srgbClr val="000000"/>
                </a:solidFill>
                <a:latin typeface="細明體" panose="02020509000000000000" pitchFamily="49" charset="-120"/>
                <a:ea typeface="細明體" panose="02020509000000000000" pitchFamily="49" charset="-120"/>
              </a:rPr>
              <a:t>委員會</a:t>
            </a:r>
            <a:r>
              <a:rPr kumimoji="0" lang="zh-TW" altLang="en-US" sz="2400" dirty="0">
                <a:solidFill>
                  <a:srgbClr val="000000"/>
                </a:solidFill>
                <a:latin typeface="細明體" panose="02020509000000000000" pitchFamily="49" charset="-120"/>
                <a:ea typeface="細明體" panose="02020509000000000000" pitchFamily="49" charset="-120"/>
              </a:rPr>
              <a:t> </a:t>
            </a:r>
            <a:r>
              <a:rPr kumimoji="0" lang="zh-TW" altLang="zh-TW" sz="2400" dirty="0">
                <a:solidFill>
                  <a:srgbClr val="000000"/>
                </a:solidFill>
                <a:latin typeface="細明體" panose="02020509000000000000" pitchFamily="49" charset="-120"/>
                <a:ea typeface="細明體" panose="02020509000000000000" pitchFamily="49" charset="-120"/>
              </a:rPr>
              <a:t>績效評估自評問卷</a:t>
            </a:r>
            <a:r>
              <a:rPr kumimoji="0" lang="zh-TW" altLang="zh-TW" sz="2400" dirty="0" smtClean="0">
                <a:solidFill>
                  <a:srgbClr val="000000"/>
                </a:solidFill>
                <a:latin typeface="細明體" panose="02020509000000000000" pitchFamily="49" charset="-120"/>
                <a:ea typeface="細明體" panose="02020509000000000000" pitchFamily="49" charset="-120"/>
              </a:rPr>
              <a:t>」</a:t>
            </a:r>
            <a:endParaRPr kumimoji="0" lang="en-US" altLang="zh-TW" sz="2400" dirty="0" smtClean="0">
              <a:solidFill>
                <a:srgbClr val="000000"/>
              </a:solidFill>
              <a:latin typeface="細明體" panose="02020509000000000000" pitchFamily="49" charset="-120"/>
              <a:ea typeface="細明體" panose="02020509000000000000" pitchFamily="49" charset="-120"/>
            </a:endParaRPr>
          </a:p>
          <a:p>
            <a:pPr marL="800100" lvl="1" indent="-342900">
              <a:buFont typeface="Wingdings" panose="05000000000000000000" pitchFamily="2" charset="2"/>
              <a:buChar char="l"/>
            </a:pPr>
            <a:r>
              <a:rPr kumimoji="0" lang="zh-TW" altLang="zh-TW" sz="2400" dirty="0" smtClean="0">
                <a:solidFill>
                  <a:srgbClr val="000000"/>
                </a:solidFill>
                <a:latin typeface="細明體" panose="02020509000000000000" pitchFamily="49" charset="-120"/>
                <a:ea typeface="細明體" panose="02020509000000000000" pitchFamily="49" charset="-120"/>
              </a:rPr>
              <a:t>附表</a:t>
            </a:r>
            <a:r>
              <a:rPr kumimoji="0" lang="zh-TW" altLang="en-US" sz="2400" dirty="0">
                <a:solidFill>
                  <a:srgbClr val="000000"/>
                </a:solidFill>
                <a:latin typeface="細明體" panose="02020509000000000000" pitchFamily="49" charset="-120"/>
                <a:ea typeface="細明體" panose="02020509000000000000" pitchFamily="49" charset="-120"/>
              </a:rPr>
              <a:t>五</a:t>
            </a:r>
            <a:r>
              <a:rPr kumimoji="0" lang="zh-TW" altLang="zh-TW" sz="2400" dirty="0" smtClean="0">
                <a:solidFill>
                  <a:srgbClr val="000000"/>
                </a:solidFill>
                <a:latin typeface="細明體" panose="02020509000000000000" pitchFamily="49" charset="-120"/>
                <a:ea typeface="細明體" panose="02020509000000000000" pitchFamily="49" charset="-120"/>
              </a:rPr>
              <a:t>「</a:t>
            </a:r>
            <a:r>
              <a:rPr kumimoji="0" lang="zh-TW" altLang="en-US" sz="2400" dirty="0" smtClean="0">
                <a:solidFill>
                  <a:srgbClr val="000000"/>
                </a:solidFill>
                <a:latin typeface="細明體" panose="02020509000000000000" pitchFamily="49" charset="-120"/>
                <a:ea typeface="細明體" panose="02020509000000000000" pitchFamily="49" charset="-120"/>
              </a:rPr>
              <a:t>永續發展</a:t>
            </a:r>
            <a:r>
              <a:rPr kumimoji="0" lang="zh-TW" altLang="zh-TW" sz="2400" dirty="0" smtClean="0">
                <a:solidFill>
                  <a:srgbClr val="000000"/>
                </a:solidFill>
                <a:latin typeface="細明體" panose="02020509000000000000" pitchFamily="49" charset="-120"/>
                <a:ea typeface="細明體" panose="02020509000000000000" pitchFamily="49" charset="-120"/>
              </a:rPr>
              <a:t>委員會</a:t>
            </a:r>
            <a:r>
              <a:rPr kumimoji="0" lang="zh-TW" altLang="en-US" sz="2400" dirty="0" smtClean="0">
                <a:solidFill>
                  <a:srgbClr val="000000"/>
                </a:solidFill>
                <a:latin typeface="細明體" panose="02020509000000000000" pitchFamily="49" charset="-120"/>
                <a:ea typeface="細明體" panose="02020509000000000000" pitchFamily="49" charset="-120"/>
              </a:rPr>
              <a:t> </a:t>
            </a:r>
            <a:r>
              <a:rPr kumimoji="0" lang="zh-TW" altLang="zh-TW" sz="2400" dirty="0">
                <a:solidFill>
                  <a:srgbClr val="000000"/>
                </a:solidFill>
                <a:latin typeface="細明體" panose="02020509000000000000" pitchFamily="49" charset="-120"/>
                <a:ea typeface="細明體" panose="02020509000000000000" pitchFamily="49" charset="-120"/>
              </a:rPr>
              <a:t>績效評估自評問卷</a:t>
            </a:r>
            <a:r>
              <a:rPr kumimoji="0" lang="zh-TW" altLang="zh-TW" sz="2400" dirty="0" smtClean="0">
                <a:solidFill>
                  <a:srgbClr val="000000"/>
                </a:solidFill>
                <a:latin typeface="細明體" panose="02020509000000000000" pitchFamily="49" charset="-120"/>
                <a:ea typeface="細明體" panose="02020509000000000000" pitchFamily="49" charset="-120"/>
              </a:rPr>
              <a:t>」</a:t>
            </a:r>
            <a:endParaRPr kumimoji="0" lang="en-US" altLang="zh-TW" sz="2400" dirty="0" smtClean="0">
              <a:solidFill>
                <a:srgbClr val="000000"/>
              </a:solidFill>
              <a:latin typeface="細明體" panose="02020509000000000000" pitchFamily="49" charset="-120"/>
              <a:ea typeface="細明體" panose="02020509000000000000" pitchFamily="49" charset="-120"/>
            </a:endParaRPr>
          </a:p>
          <a:p>
            <a:pPr marL="800100" lvl="1" indent="-342900">
              <a:buFont typeface="Wingdings" panose="05000000000000000000" pitchFamily="2" charset="2"/>
              <a:buChar char="l"/>
            </a:pPr>
            <a:r>
              <a:rPr kumimoji="0" lang="zh-TW" altLang="zh-TW" sz="2400" dirty="0" smtClean="0">
                <a:solidFill>
                  <a:srgbClr val="000000"/>
                </a:solidFill>
                <a:latin typeface="細明體" panose="02020509000000000000" pitchFamily="49" charset="-120"/>
                <a:ea typeface="細明體" panose="02020509000000000000" pitchFamily="49" charset="-120"/>
              </a:rPr>
              <a:t>附表</a:t>
            </a:r>
            <a:r>
              <a:rPr kumimoji="0" lang="zh-TW" altLang="en-US" sz="2400" dirty="0" smtClean="0">
                <a:solidFill>
                  <a:srgbClr val="000000"/>
                </a:solidFill>
                <a:latin typeface="細明體" panose="02020509000000000000" pitchFamily="49" charset="-120"/>
                <a:ea typeface="細明體" panose="02020509000000000000" pitchFamily="49" charset="-120"/>
              </a:rPr>
              <a:t>六</a:t>
            </a:r>
            <a:r>
              <a:rPr kumimoji="0" lang="zh-TW" altLang="zh-TW" sz="2400" dirty="0" smtClean="0">
                <a:solidFill>
                  <a:srgbClr val="000000"/>
                </a:solidFill>
                <a:latin typeface="細明體" panose="02020509000000000000" pitchFamily="49" charset="-120"/>
                <a:ea typeface="細明體" panose="02020509000000000000" pitchFamily="49" charset="-120"/>
              </a:rPr>
              <a:t>「</a:t>
            </a:r>
            <a:r>
              <a:rPr kumimoji="0" lang="zh-TW" altLang="en-US" sz="2400" dirty="0" smtClean="0">
                <a:solidFill>
                  <a:srgbClr val="000000"/>
                </a:solidFill>
                <a:latin typeface="細明體" panose="02020509000000000000" pitchFamily="49" charset="-120"/>
                <a:ea typeface="細明體" panose="02020509000000000000" pitchFamily="49" charset="-120"/>
              </a:rPr>
              <a:t>提名</a:t>
            </a:r>
            <a:r>
              <a:rPr kumimoji="0" lang="zh-TW" altLang="zh-TW" sz="2400" dirty="0" smtClean="0">
                <a:solidFill>
                  <a:srgbClr val="000000"/>
                </a:solidFill>
                <a:latin typeface="細明體" panose="02020509000000000000" pitchFamily="49" charset="-120"/>
                <a:ea typeface="細明體" panose="02020509000000000000" pitchFamily="49" charset="-120"/>
              </a:rPr>
              <a:t>委員會</a:t>
            </a:r>
            <a:r>
              <a:rPr kumimoji="0" lang="zh-TW" altLang="en-US" sz="2400" dirty="0" smtClean="0">
                <a:solidFill>
                  <a:srgbClr val="000000"/>
                </a:solidFill>
                <a:latin typeface="細明體" panose="02020509000000000000" pitchFamily="49" charset="-120"/>
                <a:ea typeface="細明體" panose="02020509000000000000" pitchFamily="49" charset="-120"/>
              </a:rPr>
              <a:t> </a:t>
            </a:r>
            <a:r>
              <a:rPr kumimoji="0" lang="zh-TW" altLang="zh-TW" sz="2400" dirty="0">
                <a:solidFill>
                  <a:srgbClr val="000000"/>
                </a:solidFill>
                <a:latin typeface="細明體" panose="02020509000000000000" pitchFamily="49" charset="-120"/>
                <a:ea typeface="細明體" panose="02020509000000000000" pitchFamily="49" charset="-120"/>
              </a:rPr>
              <a:t>績效評估自評問卷</a:t>
            </a:r>
            <a:r>
              <a:rPr kumimoji="0" lang="zh-TW" altLang="zh-TW" sz="2400" dirty="0" smtClean="0">
                <a:solidFill>
                  <a:srgbClr val="000000"/>
                </a:solidFill>
                <a:latin typeface="細明體" panose="02020509000000000000" pitchFamily="49" charset="-120"/>
                <a:ea typeface="細明體" panose="02020509000000000000" pitchFamily="49" charset="-120"/>
              </a:rPr>
              <a:t>」</a:t>
            </a:r>
            <a:endParaRPr kumimoji="0" lang="en-US" altLang="zh-TW" sz="2400" dirty="0">
              <a:solidFill>
                <a:srgbClr val="000000"/>
              </a:solidFill>
              <a:latin typeface="細明體" panose="02020509000000000000" pitchFamily="49" charset="-120"/>
              <a:ea typeface="細明體" panose="02020509000000000000" pitchFamily="49" charset="-120"/>
            </a:endParaRPr>
          </a:p>
          <a:p>
            <a:endParaRPr kumimoji="0" lang="en-US" altLang="zh-TW" sz="2400" dirty="0" smtClean="0">
              <a:solidFill>
                <a:srgbClr val="000000"/>
              </a:solidFill>
              <a:latin typeface="細明體" panose="02020509000000000000" pitchFamily="49" charset="-120"/>
              <a:ea typeface="細明體" panose="02020509000000000000" pitchFamily="49" charset="-120"/>
            </a:endParaRPr>
          </a:p>
          <a:p>
            <a:pPr marL="285750" indent="-285750">
              <a:buFont typeface="Wingdings" panose="05000000000000000000" pitchFamily="2" charset="2"/>
              <a:buChar char="n"/>
            </a:pPr>
            <a:r>
              <a:rPr kumimoji="0" lang="zh-TW" altLang="zh-TW" sz="2400" dirty="0" smtClean="0">
                <a:solidFill>
                  <a:srgbClr val="000000"/>
                </a:solidFill>
                <a:latin typeface="細明體" panose="02020509000000000000" pitchFamily="49" charset="-120"/>
                <a:ea typeface="細明體" panose="02020509000000000000" pitchFamily="49" charset="-120"/>
              </a:rPr>
              <a:t>由執行單位將</a:t>
            </a:r>
            <a:r>
              <a:rPr kumimoji="0" lang="zh-TW" altLang="zh-TW" sz="2400" dirty="0">
                <a:solidFill>
                  <a:srgbClr val="000000"/>
                </a:solidFill>
                <a:latin typeface="細明體" panose="02020509000000000000" pitchFamily="49" charset="-120"/>
                <a:ea typeface="細明體" panose="02020509000000000000" pitchFamily="49" charset="-120"/>
              </a:rPr>
              <a:t>資料統一回收後，</a:t>
            </a:r>
            <a:r>
              <a:rPr kumimoji="0" lang="zh-TW" altLang="zh-TW" sz="2400" dirty="0" smtClean="0">
                <a:solidFill>
                  <a:srgbClr val="000000"/>
                </a:solidFill>
                <a:latin typeface="細明體" panose="02020509000000000000" pitchFamily="49" charset="-120"/>
                <a:ea typeface="細明體" panose="02020509000000000000" pitchFamily="49" charset="-120"/>
              </a:rPr>
              <a:t>針對評估指標之</a:t>
            </a:r>
            <a:r>
              <a:rPr kumimoji="0" lang="zh-TW" altLang="zh-TW" sz="2400" dirty="0">
                <a:solidFill>
                  <a:srgbClr val="000000"/>
                </a:solidFill>
                <a:latin typeface="細明體" panose="02020509000000000000" pitchFamily="49" charset="-120"/>
                <a:ea typeface="細明體" panose="02020509000000000000" pitchFamily="49" charset="-120"/>
              </a:rPr>
              <a:t>評分</a:t>
            </a:r>
            <a:r>
              <a:rPr kumimoji="0" lang="zh-TW" altLang="zh-TW" sz="2400" dirty="0" smtClean="0">
                <a:solidFill>
                  <a:srgbClr val="000000"/>
                </a:solidFill>
                <a:latin typeface="細明體" panose="02020509000000000000" pitchFamily="49" charset="-120"/>
                <a:ea typeface="細明體" panose="02020509000000000000" pitchFamily="49" charset="-120"/>
              </a:rPr>
              <a:t>標準</a:t>
            </a:r>
            <a:r>
              <a:rPr kumimoji="0" lang="zh-TW" altLang="en-US" sz="2400" dirty="0" smtClean="0">
                <a:solidFill>
                  <a:srgbClr val="000000"/>
                </a:solidFill>
                <a:latin typeface="細明體" panose="02020509000000000000" pitchFamily="49" charset="-120"/>
                <a:ea typeface="細明體" panose="02020509000000000000" pitchFamily="49" charset="-120"/>
              </a:rPr>
              <a:t>，編製本份</a:t>
            </a:r>
            <a:r>
              <a:rPr kumimoji="0" lang="zh-TW" altLang="zh-TW" sz="2400" dirty="0" smtClean="0">
                <a:solidFill>
                  <a:srgbClr val="000000"/>
                </a:solidFill>
                <a:latin typeface="細明體" panose="02020509000000000000" pitchFamily="49" charset="-120"/>
                <a:ea typeface="細明體" panose="02020509000000000000" pitchFamily="49" charset="-120"/>
              </a:rPr>
              <a:t>評估報告，</a:t>
            </a:r>
            <a:r>
              <a:rPr kumimoji="0" lang="zh-TW" altLang="en-US" sz="2400" dirty="0" smtClean="0">
                <a:solidFill>
                  <a:srgbClr val="000000"/>
                </a:solidFill>
                <a:latin typeface="細明體" panose="02020509000000000000" pitchFamily="49" charset="-120"/>
                <a:ea typeface="細明體" panose="02020509000000000000" pitchFamily="49" charset="-120"/>
              </a:rPr>
              <a:t>送交</a:t>
            </a:r>
            <a:r>
              <a:rPr kumimoji="0" lang="en-US" altLang="zh-TW" sz="2400" dirty="0" smtClean="0">
                <a:solidFill>
                  <a:srgbClr val="000000"/>
                </a:solidFill>
                <a:latin typeface="細明體" panose="02020509000000000000" pitchFamily="49" charset="-120"/>
                <a:ea typeface="細明體" panose="02020509000000000000" pitchFamily="49" charset="-120"/>
              </a:rPr>
              <a:t>2026/02/04</a:t>
            </a:r>
            <a:r>
              <a:rPr kumimoji="0" lang="zh-TW" altLang="en-US" sz="2400" dirty="0" smtClean="0">
                <a:solidFill>
                  <a:srgbClr val="000000"/>
                </a:solidFill>
                <a:latin typeface="細明體" panose="02020509000000000000" pitchFamily="49" charset="-120"/>
                <a:ea typeface="細明體" panose="02020509000000000000" pitchFamily="49" charset="-120"/>
              </a:rPr>
              <a:t>日提名委員會及</a:t>
            </a:r>
            <a:r>
              <a:rPr kumimoji="0" lang="zh-TW" altLang="zh-TW" sz="2400" dirty="0" smtClean="0">
                <a:solidFill>
                  <a:srgbClr val="000000"/>
                </a:solidFill>
                <a:latin typeface="細明體" panose="02020509000000000000" pitchFamily="49" charset="-120"/>
                <a:ea typeface="細明體" panose="02020509000000000000" pitchFamily="49" charset="-120"/>
              </a:rPr>
              <a:t>董事會</a:t>
            </a:r>
            <a:r>
              <a:rPr kumimoji="0" lang="zh-TW" altLang="en-US" sz="2400" dirty="0" smtClean="0">
                <a:solidFill>
                  <a:srgbClr val="000000"/>
                </a:solidFill>
                <a:latin typeface="細明體" panose="02020509000000000000" pitchFamily="49" charset="-120"/>
                <a:ea typeface="細明體" panose="02020509000000000000" pitchFamily="49" charset="-120"/>
              </a:rPr>
              <a:t>中</a:t>
            </a:r>
            <a:r>
              <a:rPr kumimoji="0" lang="zh-TW" altLang="zh-TW" sz="2400" dirty="0" smtClean="0">
                <a:solidFill>
                  <a:srgbClr val="000000"/>
                </a:solidFill>
                <a:latin typeface="細明體" panose="02020509000000000000" pitchFamily="49" charset="-120"/>
                <a:ea typeface="細明體" panose="02020509000000000000" pitchFamily="49" charset="-120"/>
              </a:rPr>
              <a:t>報告</a:t>
            </a:r>
            <a:r>
              <a:rPr kumimoji="0" lang="zh-TW" altLang="en-US" sz="2400" dirty="0">
                <a:solidFill>
                  <a:srgbClr val="000000"/>
                </a:solidFill>
                <a:latin typeface="細明體" panose="02020509000000000000" pitchFamily="49" charset="-120"/>
                <a:ea typeface="細明體" panose="02020509000000000000" pitchFamily="49" charset="-120"/>
              </a:rPr>
              <a:t>及</a:t>
            </a:r>
            <a:r>
              <a:rPr kumimoji="0" lang="zh-TW" altLang="zh-TW" sz="2400" dirty="0" smtClean="0">
                <a:solidFill>
                  <a:srgbClr val="000000"/>
                </a:solidFill>
                <a:latin typeface="細明體" panose="02020509000000000000" pitchFamily="49" charset="-120"/>
                <a:ea typeface="細明體" panose="02020509000000000000" pitchFamily="49" charset="-120"/>
              </a:rPr>
              <a:t>檢討改進</a:t>
            </a:r>
            <a:r>
              <a:rPr kumimoji="0" lang="zh-TW" altLang="zh-TW" sz="2400" dirty="0">
                <a:solidFill>
                  <a:srgbClr val="000000"/>
                </a:solidFill>
                <a:latin typeface="細明體" panose="02020509000000000000" pitchFamily="49" charset="-120"/>
                <a:ea typeface="細明體" panose="02020509000000000000" pitchFamily="49" charset="-120"/>
              </a:rPr>
              <a:t>。</a:t>
            </a:r>
            <a:r>
              <a:rPr kumimoji="0" lang="zh-TW" altLang="zh-TW" sz="2400" dirty="0"/>
              <a:t> </a:t>
            </a:r>
            <a:endParaRPr kumimoji="0" lang="en-US" altLang="zh-TW" sz="2400" dirty="0" smtClean="0"/>
          </a:p>
        </p:txBody>
      </p:sp>
    </p:spTree>
    <p:extLst>
      <p:ext uri="{BB962C8B-B14F-4D97-AF65-F5344CB8AC3E}">
        <p14:creationId xmlns:p14="http://schemas.microsoft.com/office/powerpoint/2010/main" val="36734236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文字方塊 7"/>
          <p:cNvSpPr txBox="1">
            <a:spLocks noChangeArrowheads="1"/>
          </p:cNvSpPr>
          <p:nvPr/>
        </p:nvSpPr>
        <p:spPr bwMode="auto">
          <a:xfrm>
            <a:off x="192088" y="188913"/>
            <a:ext cx="834035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defPPr>
              <a:defRPr lang="zh-TW"/>
            </a:defPPr>
            <a:lvl1pPr defTabSz="457200">
              <a:defRPr kumimoji="0" sz="2800" b="1">
                <a:solidFill>
                  <a:srgbClr val="639B1C"/>
                </a:solidFill>
                <a:ea typeface="Apple LiGothic Medium"/>
                <a:cs typeface="Arial" charset="0"/>
              </a:defRPr>
            </a:lvl1pPr>
          </a:lstStyle>
          <a:p>
            <a:r>
              <a:rPr lang="zh-TW" altLang="en-US" dirty="0"/>
              <a:t>評估</a:t>
            </a:r>
            <a:r>
              <a:rPr lang="zh-TW" altLang="en-US" dirty="0" smtClean="0"/>
              <a:t>結果</a:t>
            </a:r>
            <a:r>
              <a:rPr lang="en-US" altLang="zh-TW" dirty="0" smtClean="0"/>
              <a:t>1</a:t>
            </a:r>
            <a:endParaRPr lang="en-US" altLang="zh-TW" dirty="0"/>
          </a:p>
        </p:txBody>
      </p:sp>
      <p:graphicFrame>
        <p:nvGraphicFramePr>
          <p:cNvPr id="5" name="表格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48100600"/>
              </p:ext>
            </p:extLst>
          </p:nvPr>
        </p:nvGraphicFramePr>
        <p:xfrm>
          <a:off x="395535" y="908720"/>
          <a:ext cx="8496945" cy="54007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47162"/>
                <a:gridCol w="3842097"/>
                <a:gridCol w="1182183"/>
                <a:gridCol w="1625503"/>
              </a:tblGrid>
              <a:tr h="334514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200" dirty="0" smtClean="0"/>
                        <a:t>評估範圍</a:t>
                      </a:r>
                      <a:endParaRPr lang="zh-TW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200" dirty="0" smtClean="0"/>
                        <a:t>評估面向</a:t>
                      </a:r>
                      <a:endParaRPr lang="zh-TW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200" dirty="0" smtClean="0"/>
                        <a:t>平均得分</a:t>
                      </a:r>
                      <a:endParaRPr lang="zh-TW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200" dirty="0" smtClean="0"/>
                        <a:t>評估結果</a:t>
                      </a:r>
                      <a:endParaRPr lang="zh-TW" altLang="en-US" sz="1200" dirty="0"/>
                    </a:p>
                  </a:txBody>
                  <a:tcPr/>
                </a:tc>
              </a:tr>
              <a:tr h="844369">
                <a:tc>
                  <a:txBody>
                    <a:bodyPr/>
                    <a:lstStyle/>
                    <a:p>
                      <a:r>
                        <a:rPr lang="zh-TW" altLang="en-US" sz="1200" dirty="0" smtClean="0"/>
                        <a:t>整體董事會</a:t>
                      </a:r>
                      <a:endParaRPr lang="en-US" altLang="zh-TW" sz="1200" dirty="0" smtClean="0"/>
                    </a:p>
                    <a:p>
                      <a:r>
                        <a:rPr lang="en-US" altLang="zh-TW" sz="1200" dirty="0" smtClean="0"/>
                        <a:t>(</a:t>
                      </a:r>
                      <a:r>
                        <a:rPr lang="zh-TW" altLang="en-US" sz="1200" dirty="0" smtClean="0"/>
                        <a:t>附表一</a:t>
                      </a:r>
                      <a:r>
                        <a:rPr lang="en-US" altLang="zh-TW" sz="1200" dirty="0" smtClean="0"/>
                        <a:t>)</a:t>
                      </a:r>
                      <a:endParaRPr lang="zh-TW" alt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zh-TW" altLang="en-US" sz="1200" dirty="0" smtClean="0"/>
                        <a:t>一、對公司營運之參與程度。二、提升董事會決策品質。</a:t>
                      </a:r>
                      <a:endParaRPr lang="en-US" altLang="zh-TW" sz="1200" dirty="0" smtClean="0"/>
                    </a:p>
                    <a:p>
                      <a:r>
                        <a:rPr lang="zh-TW" altLang="en-US" sz="1200" dirty="0" smtClean="0"/>
                        <a:t>三、董事會組成與結構。四、董事的選任及持續進修。</a:t>
                      </a:r>
                      <a:endParaRPr lang="en-US" altLang="zh-TW" sz="1200" dirty="0" smtClean="0"/>
                    </a:p>
                    <a:p>
                      <a:r>
                        <a:rPr lang="zh-TW" altLang="en-US" sz="1200" dirty="0" smtClean="0"/>
                        <a:t>五、內部控制。</a:t>
                      </a:r>
                      <a:endParaRPr lang="zh-TW" alt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200" dirty="0" smtClean="0"/>
                        <a:t>4.83</a:t>
                      </a:r>
                      <a:endParaRPr lang="zh-TW" alt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200" dirty="0" smtClean="0"/>
                        <a:t>極優</a:t>
                      </a:r>
                      <a:endParaRPr lang="zh-TW" altLang="en-US" sz="1200" dirty="0"/>
                    </a:p>
                  </a:txBody>
                  <a:tcPr anchor="ctr"/>
                </a:tc>
              </a:tr>
              <a:tr h="84436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dirty="0" smtClean="0"/>
                        <a:t>個別董事成員</a:t>
                      </a:r>
                      <a:endParaRPr lang="en-US" altLang="zh-TW" sz="1200" dirty="0" smtClean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dirty="0" smtClean="0"/>
                        <a:t>(</a:t>
                      </a:r>
                      <a:r>
                        <a:rPr lang="zh-TW" altLang="en-US" sz="1200" dirty="0" smtClean="0"/>
                        <a:t>附表二</a:t>
                      </a:r>
                      <a:r>
                        <a:rPr lang="en-US" altLang="zh-TW" sz="1200" dirty="0" smtClean="0"/>
                        <a:t>)</a:t>
                      </a:r>
                      <a:endParaRPr lang="zh-TW" altLang="en-US" sz="1200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zh-TW" altLang="en-US" sz="1200" dirty="0" smtClean="0"/>
                        <a:t>一、公司目標與任務之掌握。二、董事職責認知。三、對公司營運之參與程度。四、內部關係經營與溝通。</a:t>
                      </a:r>
                      <a:endParaRPr lang="en-US" altLang="zh-TW" sz="1200" dirty="0" smtClean="0"/>
                    </a:p>
                    <a:p>
                      <a:r>
                        <a:rPr lang="zh-TW" altLang="en-US" sz="1200" dirty="0" smtClean="0"/>
                        <a:t>五、董事之專業及持續進修。六、內部控制。</a:t>
                      </a:r>
                      <a:endParaRPr lang="zh-TW" alt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200" dirty="0" smtClean="0"/>
                        <a:t>4.89</a:t>
                      </a:r>
                      <a:endParaRPr lang="zh-TW" alt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200" dirty="0" smtClean="0"/>
                        <a:t>極優</a:t>
                      </a:r>
                      <a:endParaRPr lang="zh-TW" altLang="en-US" sz="1200" dirty="0"/>
                    </a:p>
                  </a:txBody>
                  <a:tcPr anchor="ctr"/>
                </a:tc>
              </a:tr>
              <a:tr h="84436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dirty="0" smtClean="0"/>
                        <a:t>薪酬委員會</a:t>
                      </a:r>
                      <a:endParaRPr lang="en-US" altLang="zh-TW" sz="1200" dirty="0" smtClean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dirty="0" smtClean="0"/>
                        <a:t>(</a:t>
                      </a:r>
                      <a:r>
                        <a:rPr lang="zh-TW" altLang="en-US" sz="1200" dirty="0" smtClean="0"/>
                        <a:t>附表三</a:t>
                      </a:r>
                      <a:r>
                        <a:rPr lang="en-US" altLang="zh-TW" sz="1200" dirty="0" smtClean="0"/>
                        <a:t>)</a:t>
                      </a:r>
                      <a:endParaRPr lang="zh-TW" altLang="en-US" sz="1200" dirty="0" smtClean="0"/>
                    </a:p>
                    <a:p>
                      <a:endParaRPr lang="zh-TW" alt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zh-TW" altLang="en-US" sz="1200" dirty="0" smtClean="0"/>
                        <a:t>一、對公司營運之參與程度。二、功能性委員會職責認知。三、提升功能性委員會決策品質。 四、功能性委員會組成及成員選任。 </a:t>
                      </a:r>
                      <a:endParaRPr lang="en-US" altLang="zh-TW" sz="1200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200" dirty="0" smtClean="0"/>
                        <a:t>4.96</a:t>
                      </a:r>
                      <a:endParaRPr lang="zh-TW" alt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200" dirty="0" smtClean="0"/>
                        <a:t>極優</a:t>
                      </a:r>
                      <a:endParaRPr lang="zh-TW" altLang="en-US" sz="1200" dirty="0"/>
                    </a:p>
                  </a:txBody>
                  <a:tcPr anchor="ctr"/>
                </a:tc>
              </a:tr>
              <a:tr h="844369">
                <a:tc>
                  <a:txBody>
                    <a:bodyPr/>
                    <a:lstStyle/>
                    <a:p>
                      <a:r>
                        <a:rPr lang="zh-TW" altLang="en-US" sz="1200" dirty="0" smtClean="0"/>
                        <a:t>審計委員會</a:t>
                      </a:r>
                      <a:endParaRPr lang="en-US" altLang="zh-TW" sz="120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dirty="0" smtClean="0"/>
                        <a:t>(</a:t>
                      </a:r>
                      <a:r>
                        <a:rPr lang="zh-TW" altLang="en-US" sz="1200" dirty="0" smtClean="0"/>
                        <a:t>附表四</a:t>
                      </a:r>
                      <a:r>
                        <a:rPr lang="en-US" altLang="zh-TW" sz="1200" dirty="0" smtClean="0"/>
                        <a:t>)</a:t>
                      </a:r>
                      <a:endParaRPr lang="zh-TW" altLang="en-US" sz="1200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zh-TW" altLang="en-US" sz="1200" dirty="0" smtClean="0"/>
                        <a:t>一、對公司營運之參與程度。二、功能性委員會職責認知。三、提升功能性委員會決策品質。四、功能性委員會組成及成員選任。 五、內部控制。</a:t>
                      </a:r>
                      <a:endParaRPr lang="zh-TW" alt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200" dirty="0" smtClean="0"/>
                        <a:t>4.92</a:t>
                      </a:r>
                      <a:endParaRPr lang="zh-TW" alt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200" dirty="0" smtClean="0"/>
                        <a:t>極優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en-US" sz="1200" dirty="0" smtClean="0"/>
                    </a:p>
                  </a:txBody>
                  <a:tcPr anchor="ctr"/>
                </a:tc>
              </a:tr>
              <a:tr h="844369">
                <a:tc>
                  <a:txBody>
                    <a:bodyPr/>
                    <a:lstStyle/>
                    <a:p>
                      <a:r>
                        <a:rPr lang="zh-TW" altLang="en-US" sz="1200" dirty="0" smtClean="0"/>
                        <a:t>永續發展委員會</a:t>
                      </a:r>
                      <a:endParaRPr lang="en-US" altLang="zh-TW" sz="120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dirty="0" smtClean="0"/>
                        <a:t>(</a:t>
                      </a:r>
                      <a:r>
                        <a:rPr lang="zh-TW" altLang="en-US" sz="1200" dirty="0" smtClean="0"/>
                        <a:t>附表五</a:t>
                      </a:r>
                      <a:r>
                        <a:rPr lang="en-US" altLang="zh-TW" sz="1200" dirty="0" smtClean="0"/>
                        <a:t>)</a:t>
                      </a:r>
                      <a:endParaRPr lang="zh-TW" altLang="en-US" sz="1200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zh-TW" altLang="en-US" sz="1200" dirty="0" smtClean="0"/>
                        <a:t>一、對公司營運之參與程度。二、功能性委員會職責認知。三、提升功能性委員會決策品質。四、功能性委員會組成及成員選任。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200" dirty="0" smtClean="0"/>
                        <a:t>4.90</a:t>
                      </a:r>
                      <a:endParaRPr lang="zh-TW" alt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200" dirty="0" smtClean="0"/>
                        <a:t>極優</a:t>
                      </a:r>
                    </a:p>
                  </a:txBody>
                  <a:tcPr anchor="ctr"/>
                </a:tc>
              </a:tr>
              <a:tr h="844369">
                <a:tc>
                  <a:txBody>
                    <a:bodyPr/>
                    <a:lstStyle/>
                    <a:p>
                      <a:r>
                        <a:rPr lang="zh-TW" altLang="en-US" sz="1200" dirty="0" smtClean="0"/>
                        <a:t>提名委員會</a:t>
                      </a:r>
                      <a:endParaRPr lang="en-US" altLang="zh-TW" sz="120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dirty="0" smtClean="0"/>
                        <a:t>(</a:t>
                      </a:r>
                      <a:r>
                        <a:rPr lang="zh-TW" altLang="en-US" sz="1200" dirty="0" smtClean="0"/>
                        <a:t>附表六</a:t>
                      </a:r>
                      <a:r>
                        <a:rPr lang="en-US" altLang="zh-TW" sz="1200" dirty="0" smtClean="0"/>
                        <a:t>)</a:t>
                      </a:r>
                      <a:endParaRPr lang="zh-TW" altLang="en-US" sz="120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en-US" sz="1200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dirty="0" smtClean="0"/>
                        <a:t>一、對公司營運之參與程度。二、功能性委員會職責認知。三、提升功能性委員會決策品質。四、功能性委員會組成及成員選任。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200" dirty="0" smtClean="0"/>
                        <a:t>4.94</a:t>
                      </a:r>
                      <a:endParaRPr lang="zh-TW" alt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dirty="0" smtClean="0"/>
                        <a:t>極優</a:t>
                      </a:r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025836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文字方塊 7"/>
          <p:cNvSpPr txBox="1">
            <a:spLocks noChangeArrowheads="1"/>
          </p:cNvSpPr>
          <p:nvPr/>
        </p:nvSpPr>
        <p:spPr bwMode="auto">
          <a:xfrm>
            <a:off x="192088" y="188913"/>
            <a:ext cx="834035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defPPr>
              <a:defRPr lang="zh-TW"/>
            </a:defPPr>
            <a:lvl1pPr defTabSz="457200">
              <a:defRPr kumimoji="0" sz="2800" b="1">
                <a:solidFill>
                  <a:srgbClr val="639B1C"/>
                </a:solidFill>
                <a:ea typeface="Apple LiGothic Medium"/>
                <a:cs typeface="Arial" charset="0"/>
              </a:defRPr>
            </a:lvl1pPr>
          </a:lstStyle>
          <a:p>
            <a:r>
              <a:rPr lang="zh-TW" altLang="en-US" dirty="0"/>
              <a:t>評估</a:t>
            </a:r>
            <a:r>
              <a:rPr lang="zh-TW" altLang="en-US" dirty="0" smtClean="0"/>
              <a:t>結果</a:t>
            </a:r>
            <a:r>
              <a:rPr lang="en-US" altLang="zh-TW" dirty="0" smtClean="0"/>
              <a:t>2</a:t>
            </a:r>
            <a:endParaRPr lang="en-US" altLang="zh-TW" dirty="0"/>
          </a:p>
        </p:txBody>
      </p:sp>
      <p:sp>
        <p:nvSpPr>
          <p:cNvPr id="8" name="文字方塊 7"/>
          <p:cNvSpPr txBox="1"/>
          <p:nvPr/>
        </p:nvSpPr>
        <p:spPr>
          <a:xfrm>
            <a:off x="745280" y="1772816"/>
            <a:ext cx="7776864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n"/>
            </a:pPr>
            <a:r>
              <a:rPr lang="zh-TW" altLang="en-US" dirty="0"/>
              <a:t>總結說明：本公司</a:t>
            </a:r>
            <a:r>
              <a:rPr lang="en-US" altLang="zh-TW" dirty="0" smtClean="0"/>
              <a:t>2025</a:t>
            </a:r>
            <a:r>
              <a:rPr lang="zh-TW" altLang="en-US" dirty="0" smtClean="0"/>
              <a:t>年度</a:t>
            </a:r>
            <a:r>
              <a:rPr lang="zh-TW" altLang="en-US" dirty="0"/>
              <a:t>董事會績效評估，整體董事會之平均得分為</a:t>
            </a:r>
            <a:r>
              <a:rPr lang="en-US" altLang="zh-TW" dirty="0" smtClean="0"/>
              <a:t>4.83</a:t>
            </a:r>
            <a:r>
              <a:rPr lang="zh-TW" altLang="en-US" dirty="0" smtClean="0"/>
              <a:t>分，</a:t>
            </a:r>
            <a:r>
              <a:rPr lang="zh-TW" altLang="en-US" dirty="0"/>
              <a:t>個別董事成員之平均得分為</a:t>
            </a:r>
            <a:r>
              <a:rPr lang="en-US" altLang="zh-TW" dirty="0" smtClean="0"/>
              <a:t>4.89</a:t>
            </a:r>
            <a:r>
              <a:rPr lang="zh-TW" altLang="en-US" dirty="0" smtClean="0"/>
              <a:t>分</a:t>
            </a:r>
            <a:r>
              <a:rPr lang="zh-TW" altLang="en-US" dirty="0" smtClean="0"/>
              <a:t>，薪</a:t>
            </a:r>
            <a:r>
              <a:rPr lang="zh-TW" altLang="en-US" dirty="0"/>
              <a:t>酬委員會之平均得分為</a:t>
            </a:r>
            <a:r>
              <a:rPr lang="en-US" altLang="zh-TW" dirty="0" smtClean="0"/>
              <a:t>4.96</a:t>
            </a:r>
            <a:r>
              <a:rPr lang="zh-TW" altLang="en-US" dirty="0" smtClean="0"/>
              <a:t>分，審計</a:t>
            </a:r>
            <a:r>
              <a:rPr lang="zh-TW" altLang="en-US" dirty="0"/>
              <a:t>委員會之平均得分為</a:t>
            </a:r>
            <a:r>
              <a:rPr lang="en-US" altLang="zh-TW" dirty="0" smtClean="0"/>
              <a:t>4.92</a:t>
            </a:r>
            <a:r>
              <a:rPr lang="zh-TW" altLang="en-US" dirty="0" smtClean="0"/>
              <a:t>分，永續發展委員會</a:t>
            </a:r>
            <a:r>
              <a:rPr lang="zh-TW" altLang="en-US" dirty="0"/>
              <a:t>之平均得分為</a:t>
            </a:r>
            <a:r>
              <a:rPr lang="en-US" altLang="zh-TW" dirty="0" smtClean="0"/>
              <a:t>4.90</a:t>
            </a:r>
            <a:r>
              <a:rPr lang="zh-TW" altLang="en-US" dirty="0" smtClean="0"/>
              <a:t>分，提名委員會</a:t>
            </a:r>
            <a:r>
              <a:rPr lang="zh-TW" altLang="en-US" dirty="0"/>
              <a:t>之平均得分為</a:t>
            </a:r>
            <a:r>
              <a:rPr lang="en-US" altLang="zh-TW" dirty="0" smtClean="0"/>
              <a:t>4.94</a:t>
            </a:r>
            <a:r>
              <a:rPr lang="zh-TW" altLang="en-US" dirty="0" smtClean="0"/>
              <a:t>分。綜上</a:t>
            </a:r>
            <a:r>
              <a:rPr lang="zh-TW" altLang="en-US" dirty="0"/>
              <a:t>，</a:t>
            </a:r>
            <a:r>
              <a:rPr lang="zh-TW" altLang="en-US" dirty="0" smtClean="0"/>
              <a:t>董事會及各委員會評估結果均為</a:t>
            </a:r>
            <a:r>
              <a:rPr lang="zh-TW" altLang="en-US" b="1" dirty="0"/>
              <a:t>極優</a:t>
            </a:r>
            <a:r>
              <a:rPr lang="zh-TW" altLang="en-US" dirty="0" smtClean="0"/>
              <a:t>。</a:t>
            </a:r>
            <a:endParaRPr lang="en-US" altLang="zh-TW" dirty="0"/>
          </a:p>
          <a:p>
            <a:pPr marL="285750" indent="-285750">
              <a:buFont typeface="Wingdings" panose="05000000000000000000" pitchFamily="2" charset="2"/>
              <a:buChar char="n"/>
            </a:pPr>
            <a:endParaRPr lang="zh-TW" altLang="en-US" dirty="0"/>
          </a:p>
          <a:p>
            <a:pPr marL="285750" indent="-285750">
              <a:buFont typeface="Wingdings" panose="05000000000000000000" pitchFamily="2" charset="2"/>
              <a:buChar char="n"/>
            </a:pPr>
            <a:r>
              <a:rPr lang="zh-TW" altLang="en-US" dirty="0"/>
              <a:t>評估結果之運用：本次</a:t>
            </a:r>
            <a:r>
              <a:rPr lang="zh-TW" altLang="zh-TW" dirty="0"/>
              <a:t>評估結果</a:t>
            </a:r>
            <a:r>
              <a:rPr lang="zh-TW" altLang="en-US" dirty="0"/>
              <a:t>將</a:t>
            </a:r>
            <a:r>
              <a:rPr lang="zh-TW" altLang="zh-TW" dirty="0"/>
              <a:t>作為</a:t>
            </a:r>
            <a:r>
              <a:rPr lang="zh-TW" altLang="en-US" dirty="0"/>
              <a:t>未來</a:t>
            </a:r>
            <a:r>
              <a:rPr lang="zh-TW" altLang="zh-TW" dirty="0"/>
              <a:t>遴選或提名董事時之參考依據；並將個別董事績效評估結果作為訂定其</a:t>
            </a:r>
            <a:r>
              <a:rPr lang="zh-TW" altLang="zh-TW" dirty="0" smtClean="0"/>
              <a:t>個別</a:t>
            </a:r>
            <a:r>
              <a:rPr lang="zh-TW" altLang="en-US" dirty="0" smtClean="0"/>
              <a:t>報酬</a:t>
            </a:r>
            <a:r>
              <a:rPr lang="zh-TW" altLang="zh-TW" dirty="0"/>
              <a:t>之參考依據。 </a:t>
            </a:r>
            <a:endParaRPr lang="en-US" altLang="zh-TW" dirty="0"/>
          </a:p>
          <a:p>
            <a:pPr marL="285750" indent="-285750">
              <a:buFont typeface="Wingdings" panose="05000000000000000000" pitchFamily="2" charset="2"/>
              <a:buChar char="n"/>
            </a:pPr>
            <a:endParaRPr lang="en-US" altLang="zh-TW" dirty="0"/>
          </a:p>
          <a:p>
            <a:pPr marL="285750" indent="-285750">
              <a:buFont typeface="Wingdings" panose="05000000000000000000" pitchFamily="2" charset="2"/>
              <a:buChar char="n"/>
            </a:pPr>
            <a:r>
              <a:rPr lang="zh-TW" altLang="en-US" dirty="0"/>
              <a:t>各評估面向與評估指標將依公司之實際運作需求與相關法規，適時檢討改進，以期能夠</a:t>
            </a:r>
            <a:r>
              <a:rPr lang="zh-TW" altLang="en-US" dirty="0" smtClean="0"/>
              <a:t>持續優化董事會</a:t>
            </a:r>
            <a:r>
              <a:rPr lang="zh-TW" altLang="en-US" dirty="0"/>
              <a:t>運作效能並落實公司治理</a:t>
            </a:r>
            <a:r>
              <a:rPr lang="zh-TW" altLang="en-US" dirty="0" smtClean="0"/>
              <a:t>精神。</a:t>
            </a:r>
            <a:endParaRPr kumimoji="0" lang="en-US" altLang="zh-TW" dirty="0" smtClean="0">
              <a:solidFill>
                <a:srgbClr val="000000"/>
              </a:solidFill>
              <a:latin typeface="細明體" panose="02020509000000000000" pitchFamily="49" charset="-120"/>
              <a:ea typeface="細明體" panose="02020509000000000000" pitchFamily="49" charset="-120"/>
            </a:endParaRPr>
          </a:p>
          <a:p>
            <a:pPr marL="285750" indent="-285750">
              <a:buFont typeface="Wingdings" panose="05000000000000000000" pitchFamily="2" charset="2"/>
              <a:buChar char="n"/>
            </a:pPr>
            <a:endParaRPr kumimoji="0" lang="zh-TW" altLang="zh-TW" dirty="0">
              <a:solidFill>
                <a:srgbClr val="000000"/>
              </a:solidFill>
              <a:latin typeface="細明體" panose="02020509000000000000" pitchFamily="49" charset="-120"/>
              <a:ea typeface="細明體" panose="02020509000000000000" pitchFamily="49" charset="-120"/>
            </a:endParaRPr>
          </a:p>
          <a:p>
            <a:endParaRPr lang="en-US" altLang="zh-TW" dirty="0" smtClean="0"/>
          </a:p>
        </p:txBody>
      </p:sp>
    </p:spTree>
    <p:extLst>
      <p:ext uri="{BB962C8B-B14F-4D97-AF65-F5344CB8AC3E}">
        <p14:creationId xmlns:p14="http://schemas.microsoft.com/office/powerpoint/2010/main" val="26311706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/>
          <p:cNvSpPr/>
          <p:nvPr/>
        </p:nvSpPr>
        <p:spPr>
          <a:xfrm>
            <a:off x="1331640" y="3068960"/>
            <a:ext cx="6395042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>
              <a:defRPr/>
            </a:pPr>
            <a:r>
              <a:rPr lang="en-US" altLang="zh-TW" sz="5400" spc="50" baseline="-25000" dirty="0" smtClean="0">
                <a:ln w="11430"/>
                <a:solidFill>
                  <a:srgbClr val="0099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cs typeface="新細明體" charset="0"/>
              </a:rPr>
              <a:t>THE</a:t>
            </a:r>
            <a:r>
              <a:rPr lang="zh-TW" altLang="en-US" sz="5400" spc="50" baseline="-25000" dirty="0" smtClean="0">
                <a:ln w="11430"/>
                <a:solidFill>
                  <a:srgbClr val="0099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cs typeface="新細明體" charset="0"/>
              </a:rPr>
              <a:t> </a:t>
            </a:r>
            <a:r>
              <a:rPr lang="en-US" altLang="zh-TW" sz="5400" spc="50" baseline="-25000" dirty="0" smtClean="0">
                <a:ln w="11430"/>
                <a:solidFill>
                  <a:srgbClr val="0099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cs typeface="新細明體" charset="0"/>
              </a:rPr>
              <a:t>END</a:t>
            </a:r>
            <a:endParaRPr lang="zh-TW" altLang="en-US" sz="5400" spc="50" baseline="-25000" dirty="0">
              <a:ln w="11430"/>
              <a:solidFill>
                <a:srgbClr val="0099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cs typeface="新細明體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27702</TotalTime>
  <Words>811</Words>
  <Application>Microsoft Office PowerPoint</Application>
  <PresentationFormat>如螢幕大小 (4:3)</PresentationFormat>
  <Paragraphs>99</Paragraphs>
  <Slides>7</Slides>
  <Notes>2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7</vt:i4>
      </vt:variant>
    </vt:vector>
  </HeadingPairs>
  <TitlesOfParts>
    <vt:vector size="14" baseType="lpstr">
      <vt:lpstr>Apple LiGothic Medium</vt:lpstr>
      <vt:lpstr>細明體</vt:lpstr>
      <vt:lpstr>新細明體</vt:lpstr>
      <vt:lpstr>Arial</vt:lpstr>
      <vt:lpstr>Calibri</vt:lpstr>
      <vt:lpstr>Wingdings</vt:lpstr>
      <vt:lpstr>Office 佈景主題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user</dc:creator>
  <cp:lastModifiedBy>sean</cp:lastModifiedBy>
  <cp:revision>1230</cp:revision>
  <cp:lastPrinted>2024-12-27T09:57:56Z</cp:lastPrinted>
  <dcterms:created xsi:type="dcterms:W3CDTF">2016-08-23T13:45:37Z</dcterms:created>
  <dcterms:modified xsi:type="dcterms:W3CDTF">2025-12-04T06:42:35Z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3524182</vt:lpwstr>
  </property>
  <property fmtid="{D5CDD505-2E9C-101B-9397-08002B2CF9AE}" pid="3" name="NXPowerLiteSettings">
    <vt:lpwstr>874006B004C800</vt:lpwstr>
  </property>
  <property fmtid="{D5CDD505-2E9C-101B-9397-08002B2CF9AE}" pid="4" name="NXPowerLiteVersion">
    <vt:lpwstr>D7.1.14</vt:lpwstr>
  </property>
</Properties>
</file>