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9" r:id="rId2"/>
    <p:sldId id="836" r:id="rId3"/>
    <p:sldId id="837" r:id="rId4"/>
    <p:sldId id="834" r:id="rId5"/>
    <p:sldId id="841" r:id="rId6"/>
    <p:sldId id="839" r:id="rId7"/>
    <p:sldId id="298" r:id="rId8"/>
  </p:sldIdLst>
  <p:sldSz cx="9144000" cy="6858000" type="screen4x3"/>
  <p:notesSz cx="6669088" cy="9928225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3241"/>
    <a:srgbClr val="0000FF"/>
    <a:srgbClr val="00FF00"/>
    <a:srgbClr val="D6D6D6"/>
    <a:srgbClr val="7EC135"/>
    <a:srgbClr val="249D1B"/>
    <a:srgbClr val="FF9900"/>
    <a:srgbClr val="FD3BC9"/>
    <a:srgbClr val="FF3399"/>
    <a:srgbClr val="FE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6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3751C21-333E-4191-A3BA-4277EDB36F7D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9AE06EB-6DF4-4A54-8092-F95B2D8C992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5266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A1A85E-7C40-4A92-A69C-6ADAE0344539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zh-TW" alt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95D44DF-2320-4901-9D24-9C6DD34ECAD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181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8719F28-FB50-4765-8ABF-B88D3903241C}" type="slidenum">
              <a:rPr lang="en-US" altLang="zh-TW"/>
              <a:pPr>
                <a:defRPr/>
              </a:pPr>
              <a:t>1</a:t>
            </a:fld>
            <a:endParaRPr lang="en-US" altLang="zh-TW"/>
          </a:p>
        </p:txBody>
      </p:sp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B249C4C-4EB7-4311-A4B8-10E85107A147}" type="slidenum">
              <a:rPr lang="en-US" altLang="zh-TW" sz="1200"/>
              <a:pPr algn="r"/>
              <a:t>1</a:t>
            </a:fld>
            <a:endParaRPr lang="en-US" altLang="zh-TW" sz="1200"/>
          </a:p>
        </p:txBody>
      </p:sp>
      <p:sp>
        <p:nvSpPr>
          <p:cNvPr id="17411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zh-TW" smtClean="0"/>
          </a:p>
        </p:txBody>
      </p:sp>
      <p:sp>
        <p:nvSpPr>
          <p:cNvPr id="17413" name="投影片編號版面配置區 3"/>
          <p:cNvSpPr txBox="1">
            <a:spLocks noGrp="1"/>
          </p:cNvSpPr>
          <p:nvPr/>
        </p:nvSpPr>
        <p:spPr bwMode="auto">
          <a:xfrm>
            <a:off x="3777607" y="9430091"/>
            <a:ext cx="2889938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9FBCA6A-518B-463C-82BF-B4296C2CAA44}" type="slidenum">
              <a:rPr lang="en-US" altLang="zh-TW" sz="1200"/>
              <a:pPr algn="r"/>
              <a:t>1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2126067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19FA64-C601-44B4-89BD-C02D2DC28620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312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07950" y="687388"/>
            <a:ext cx="8929688" cy="6126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DA93F-E8CC-4214-9DFD-CE1D88FF20A8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C013F-7F07-4CA1-AF47-FF3995EEECB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FE3F0-5DAC-488B-999C-39C2D44FF218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812A7-F607-4DF2-AEE2-B159CF7CD31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11BD29-4BA7-4A9F-BA4F-B38228BCC3CD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F1CE2-79FE-4693-BCF9-D4B0272C22D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F723B-78FE-4FFA-9009-F910579BD3BF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B96E3-753F-4C3B-A4B4-789B0D50A28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0E913-2CF2-462C-B2F2-94DD6BB97EBA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11D53-2848-40F1-8076-A95C7ABA01D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8886-8F32-4A4D-9E94-D6C6E0407554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BDDD5E-376B-402B-BC63-5AF2237C4C0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2C3B1-6328-452A-962F-88EFE92B25F1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DC9B0-1032-4D59-B30A-F4B6CAC07A0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B144-C4FD-4627-806A-CBFDFE03870D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16663-5413-430A-9643-3244E0D0FA4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CFB45-C06C-426C-B588-D2BCB4B94FC9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95225-691D-4B5E-804B-1B414AA63948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9185E-CF46-4A20-8297-F970E3782F14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F6C92-9D88-4319-8795-2C4BB6E197D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B300E-FA36-4E54-9228-F73BD20BC439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BB466-A582-4B67-A033-6D66925FA29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983235-2610-4B6A-9A99-AE336C0C110B}" type="datetimeFigureOut">
              <a:rPr lang="zh-TW" altLang="en-US"/>
              <a:pPr>
                <a:defRPr/>
              </a:pPr>
              <a:t>2026/2/24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EB0FF4A-3241-4018-A046-0F924995DC3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47664" y="1857018"/>
            <a:ext cx="625351" cy="759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4" name="文字方塊 22"/>
          <p:cNvSpPr txBox="1">
            <a:spLocks noChangeArrowheads="1"/>
          </p:cNvSpPr>
          <p:nvPr/>
        </p:nvSpPr>
        <p:spPr bwMode="auto">
          <a:xfrm>
            <a:off x="2339752" y="1857018"/>
            <a:ext cx="74346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sz="4000" dirty="0" smtClean="0">
                <a:solidFill>
                  <a:srgbClr val="595757"/>
                </a:solidFill>
                <a:latin typeface="Calibri" pitchFamily="34" charset="0"/>
              </a:rPr>
              <a:t>ALLTOP</a:t>
            </a:r>
            <a:r>
              <a:rPr kumimoji="0" lang="zh-TW" altLang="en-US" sz="4000" dirty="0" smtClean="0">
                <a:solidFill>
                  <a:srgbClr val="595757"/>
                </a:solidFill>
                <a:latin typeface="Calibri" pitchFamily="34" charset="0"/>
              </a:rPr>
              <a:t> </a:t>
            </a:r>
            <a:r>
              <a:rPr kumimoji="0" lang="en-US" altLang="zh-TW" sz="4000" dirty="0" smtClean="0">
                <a:solidFill>
                  <a:srgbClr val="595757"/>
                </a:solidFill>
                <a:latin typeface="Calibri" pitchFamily="34" charset="0"/>
              </a:rPr>
              <a:t>TECHNOLOGY</a:t>
            </a:r>
          </a:p>
        </p:txBody>
      </p:sp>
      <p:sp>
        <p:nvSpPr>
          <p:cNvPr id="4" name="文字方塊 22"/>
          <p:cNvSpPr txBox="1">
            <a:spLocks noChangeArrowheads="1"/>
          </p:cNvSpPr>
          <p:nvPr/>
        </p:nvSpPr>
        <p:spPr bwMode="auto">
          <a:xfrm>
            <a:off x="1187624" y="3068960"/>
            <a:ext cx="675950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zh-TW" sz="3200" dirty="0">
                <a:solidFill>
                  <a:srgbClr val="666666"/>
                </a:solidFill>
                <a:latin typeface="+mn-lt"/>
              </a:rPr>
              <a:t>Board and Compensation Committee Performances Evaluation of </a:t>
            </a:r>
            <a:r>
              <a:rPr lang="en-US" altLang="zh-TW" sz="3200" dirty="0" smtClean="0">
                <a:solidFill>
                  <a:srgbClr val="666666"/>
                </a:solidFill>
                <a:latin typeface="+mn-lt"/>
              </a:rPr>
              <a:t>2025</a:t>
            </a:r>
            <a:endParaRPr kumimoji="0" lang="en-US" altLang="zh-TW" sz="3200" b="1" dirty="0">
              <a:solidFill>
                <a:srgbClr val="595757"/>
              </a:solidFill>
              <a:latin typeface="+mn-lt"/>
            </a:endParaRPr>
          </a:p>
        </p:txBody>
      </p:sp>
      <p:sp>
        <p:nvSpPr>
          <p:cNvPr id="6" name="文字方塊 22"/>
          <p:cNvSpPr txBox="1">
            <a:spLocks noChangeArrowheads="1"/>
          </p:cNvSpPr>
          <p:nvPr/>
        </p:nvSpPr>
        <p:spPr bwMode="auto">
          <a:xfrm>
            <a:off x="6156176" y="5085184"/>
            <a:ext cx="22725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sz="3200" b="1" dirty="0" smtClean="0">
                <a:solidFill>
                  <a:srgbClr val="595757"/>
                </a:solidFill>
                <a:latin typeface="Calibri" pitchFamily="34" charset="0"/>
              </a:rPr>
              <a:t>2026/2/4</a:t>
            </a:r>
            <a:endParaRPr kumimoji="0" lang="en-US" altLang="zh-TW" sz="3200" b="1" dirty="0">
              <a:solidFill>
                <a:srgbClr val="595757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en-US" altLang="zh-TW" dirty="0" smtClean="0"/>
              <a:t>Preface</a:t>
            </a:r>
            <a:endParaRPr lang="en-US" altLang="zh-TW" dirty="0"/>
          </a:p>
        </p:txBody>
      </p:sp>
      <p:sp>
        <p:nvSpPr>
          <p:cNvPr id="3" name="文字方塊 2"/>
          <p:cNvSpPr txBox="1"/>
          <p:nvPr/>
        </p:nvSpPr>
        <p:spPr>
          <a:xfrm>
            <a:off x="467544" y="1124744"/>
            <a:ext cx="80648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 smtClean="0">
                <a:latin typeface="+mn-lt"/>
              </a:rPr>
              <a:t>Basis</a:t>
            </a:r>
            <a:r>
              <a:rPr lang="zh-TW" altLang="en-US" sz="2000" b="1" dirty="0" smtClean="0">
                <a:latin typeface="+mn-lt"/>
              </a:rPr>
              <a:t>：</a:t>
            </a:r>
            <a:r>
              <a:rPr lang="en-US" altLang="zh-TW" sz="2000" dirty="0" smtClean="0">
                <a:latin typeface="+mn-lt"/>
              </a:rPr>
              <a:t>Zheng-</a:t>
            </a:r>
            <a:r>
              <a:rPr lang="en-US" altLang="zh-TW" sz="2000" dirty="0" err="1" smtClean="0">
                <a:latin typeface="+mn-lt"/>
              </a:rPr>
              <a:t>Quei</a:t>
            </a:r>
            <a:r>
              <a:rPr lang="en-US" altLang="zh-TW" sz="2000" dirty="0" smtClean="0">
                <a:latin typeface="+mn-lt"/>
              </a:rPr>
              <a:t>-</a:t>
            </a:r>
            <a:r>
              <a:rPr lang="en-US" altLang="zh-TW" sz="2000" dirty="0" err="1" smtClean="0">
                <a:latin typeface="+mn-lt"/>
              </a:rPr>
              <a:t>Jeng</a:t>
            </a:r>
            <a:r>
              <a:rPr lang="en-US" altLang="zh-TW" sz="2000" dirty="0" smtClean="0">
                <a:latin typeface="+mn-lt"/>
              </a:rPr>
              <a:t> Letter No</a:t>
            </a:r>
            <a:r>
              <a:rPr lang="en-US" altLang="zh-TW" sz="2000" dirty="0">
                <a:latin typeface="+mn-lt"/>
              </a:rPr>
              <a:t>. 10900582661 of </a:t>
            </a:r>
            <a:r>
              <a:rPr lang="en-US" altLang="zh-TW" sz="2000" dirty="0" err="1" smtClean="0">
                <a:latin typeface="+mn-lt"/>
              </a:rPr>
              <a:t>TPEx</a:t>
            </a:r>
            <a:r>
              <a:rPr lang="en-US" altLang="zh-TW" sz="2000" dirty="0" smtClean="0">
                <a:latin typeface="+mn-lt"/>
              </a:rPr>
              <a:t> issued </a:t>
            </a:r>
            <a:r>
              <a:rPr lang="en-US" altLang="zh-TW" sz="2000" dirty="0">
                <a:latin typeface="+mn-lt"/>
              </a:rPr>
              <a:t>the revised </a:t>
            </a:r>
            <a:r>
              <a:rPr lang="en-US" altLang="zh-TW" sz="2000" dirty="0" smtClean="0">
                <a:latin typeface="+mn-lt"/>
              </a:rPr>
              <a:t>Sample </a:t>
            </a:r>
            <a:r>
              <a:rPr lang="en-US" altLang="zh-TW" sz="2000" dirty="0">
                <a:latin typeface="+mn-lt"/>
              </a:rPr>
              <a:t>Template of "Rules for Performance Evaluation of Board of Directors", which is also the company's "Performance Evaluation Procedures of the Board of Directors".</a:t>
            </a:r>
            <a:endParaRPr lang="en-US" altLang="zh-TW" sz="2000" dirty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>
                <a:latin typeface="+mn-lt"/>
              </a:rPr>
              <a:t>Evaluation </a:t>
            </a:r>
            <a:r>
              <a:rPr lang="en-US" altLang="zh-TW" sz="2000" b="1" dirty="0" smtClean="0">
                <a:latin typeface="+mn-lt"/>
              </a:rPr>
              <a:t>Cycle</a:t>
            </a:r>
            <a:r>
              <a:rPr lang="zh-TW" altLang="en-US" sz="2000" b="1" dirty="0" smtClean="0">
                <a:latin typeface="+mn-lt"/>
              </a:rPr>
              <a:t>：</a:t>
            </a:r>
            <a:r>
              <a:rPr lang="en-US" altLang="zh-TW" sz="2000" dirty="0">
                <a:latin typeface="+mn-lt"/>
              </a:rPr>
              <a:t>Complete the performance evaluation of the previous year before the end of the first quarter of each </a:t>
            </a:r>
            <a:r>
              <a:rPr lang="en-US" altLang="zh-TW" sz="2000" dirty="0" smtClean="0">
                <a:latin typeface="+mn-lt"/>
              </a:rPr>
              <a:t>year</a:t>
            </a: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>
                <a:solidFill>
                  <a:prstClr val="black"/>
                </a:solidFill>
                <a:latin typeface="+mn-lt"/>
              </a:rPr>
              <a:t>Evaluation P</a:t>
            </a:r>
            <a:r>
              <a:rPr lang="en-US" altLang="zh-TW" sz="2000" b="1" dirty="0" smtClean="0">
                <a:solidFill>
                  <a:prstClr val="black"/>
                </a:solidFill>
                <a:latin typeface="+mn-lt"/>
              </a:rPr>
              <a:t>eriod : </a:t>
            </a:r>
            <a:r>
              <a:rPr lang="en-US" altLang="zh-TW" sz="2000" dirty="0" smtClean="0">
                <a:latin typeface="+mn-lt"/>
              </a:rPr>
              <a:t>2025/01/01~2025/12/31</a:t>
            </a:r>
            <a:endParaRPr lang="en-US" altLang="zh-TW" sz="2000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>
                <a:solidFill>
                  <a:prstClr val="black"/>
                </a:solidFill>
                <a:latin typeface="+mn-lt"/>
              </a:rPr>
              <a:t>Evaluation </a:t>
            </a:r>
            <a:r>
              <a:rPr lang="en-US" altLang="zh-TW" sz="2000" b="1" dirty="0" smtClean="0">
                <a:solidFill>
                  <a:prstClr val="black"/>
                </a:solidFill>
                <a:latin typeface="+mn-lt"/>
              </a:rPr>
              <a:t>Scope : </a:t>
            </a:r>
            <a:r>
              <a:rPr lang="en-US" altLang="zh-TW" dirty="0"/>
              <a:t>O</a:t>
            </a:r>
            <a:r>
              <a:rPr lang="en-US" altLang="zh-TW" dirty="0" smtClean="0"/>
              <a:t>verall Board </a:t>
            </a:r>
            <a:r>
              <a:rPr lang="en-US" altLang="zh-TW" dirty="0"/>
              <a:t>of </a:t>
            </a:r>
            <a:r>
              <a:rPr lang="en-US" altLang="zh-TW" dirty="0" smtClean="0"/>
              <a:t>Directors</a:t>
            </a:r>
            <a:r>
              <a:rPr lang="en-US" altLang="zh-TW" sz="2000" dirty="0" smtClean="0">
                <a:latin typeface="+mn-lt"/>
              </a:rPr>
              <a:t>, </a:t>
            </a:r>
            <a:r>
              <a:rPr lang="en-US" altLang="zh-TW" sz="2000" dirty="0">
                <a:latin typeface="+mn-lt"/>
              </a:rPr>
              <a:t>Individual Director Members, Remuneration </a:t>
            </a:r>
            <a:r>
              <a:rPr lang="en-US" altLang="zh-TW" sz="2000" dirty="0" smtClean="0">
                <a:latin typeface="+mn-lt"/>
              </a:rPr>
              <a:t>Committee</a:t>
            </a:r>
            <a:r>
              <a:rPr lang="en-US" altLang="zh-TW" sz="2000" dirty="0" smtClean="0">
                <a:latin typeface="+mn-lt"/>
              </a:rPr>
              <a:t>,</a:t>
            </a:r>
            <a:r>
              <a:rPr lang="en-US" altLang="zh-TW" sz="2000" dirty="0" smtClean="0">
                <a:latin typeface="+mn-lt"/>
              </a:rPr>
              <a:t> </a:t>
            </a:r>
            <a:r>
              <a:rPr lang="en-US" altLang="zh-TW" sz="2000" dirty="0">
                <a:latin typeface="+mn-lt"/>
              </a:rPr>
              <a:t>Audit </a:t>
            </a:r>
            <a:r>
              <a:rPr lang="en-US" altLang="zh-TW" sz="2000" dirty="0" smtClean="0">
                <a:latin typeface="+mn-lt"/>
              </a:rPr>
              <a:t>Committee, ESG Committee</a:t>
            </a:r>
            <a:r>
              <a:rPr lang="zh-TW" altLang="en-US" sz="2000" dirty="0" smtClean="0">
                <a:latin typeface="+mn-lt"/>
              </a:rPr>
              <a:t> </a:t>
            </a:r>
            <a:r>
              <a:rPr lang="en-US" altLang="zh-TW" sz="2000" dirty="0">
                <a:latin typeface="+mn-lt"/>
              </a:rPr>
              <a:t>and Nominating Committee</a:t>
            </a:r>
            <a:endParaRPr lang="en-US" altLang="zh-TW" sz="2000" dirty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>
                <a:solidFill>
                  <a:prstClr val="black"/>
                </a:solidFill>
                <a:latin typeface="+mn-lt"/>
              </a:rPr>
              <a:t>Evaluation </a:t>
            </a:r>
            <a:r>
              <a:rPr lang="en-US" altLang="zh-TW" sz="2000" b="1" dirty="0" smtClean="0">
                <a:solidFill>
                  <a:prstClr val="black"/>
                </a:solidFill>
                <a:latin typeface="+mn-lt"/>
              </a:rPr>
              <a:t>Method : </a:t>
            </a:r>
            <a:r>
              <a:rPr lang="en-US" altLang="zh-TW" sz="2000" dirty="0">
                <a:latin typeface="+mn-lt"/>
              </a:rPr>
              <a:t>Self-Performance </a:t>
            </a:r>
            <a:r>
              <a:rPr lang="en-US" altLang="zh-TW" sz="2000" dirty="0" smtClean="0">
                <a:latin typeface="+mn-lt"/>
              </a:rPr>
              <a:t>Evaluation of </a:t>
            </a:r>
            <a:r>
              <a:rPr lang="en-US" altLang="zh-TW" sz="2000" dirty="0">
                <a:latin typeface="+mn-lt"/>
              </a:rPr>
              <a:t>the </a:t>
            </a:r>
            <a:r>
              <a:rPr lang="en-US" altLang="zh-TW" sz="2000" dirty="0" smtClean="0">
                <a:latin typeface="+mn-lt"/>
              </a:rPr>
              <a:t>Board </a:t>
            </a:r>
            <a:r>
              <a:rPr lang="en-US" altLang="zh-TW" sz="2000" dirty="0">
                <a:latin typeface="+mn-lt"/>
              </a:rPr>
              <a:t>of </a:t>
            </a:r>
            <a:r>
              <a:rPr lang="en-US" altLang="zh-TW" sz="2000" dirty="0" smtClean="0">
                <a:latin typeface="+mn-lt"/>
              </a:rPr>
              <a:t>Directors</a:t>
            </a:r>
            <a:r>
              <a:rPr lang="en-US" altLang="zh-TW" sz="2000" dirty="0">
                <a:latin typeface="+mn-lt"/>
              </a:rPr>
              <a:t>, Self-Performance Evaluation of </a:t>
            </a:r>
            <a:r>
              <a:rPr lang="en-US" altLang="zh-TW" sz="2000" dirty="0" smtClean="0">
                <a:latin typeface="+mn-lt"/>
              </a:rPr>
              <a:t>Board Members</a:t>
            </a:r>
            <a:r>
              <a:rPr lang="en-US" altLang="zh-TW" sz="2000" dirty="0">
                <a:latin typeface="+mn-lt"/>
              </a:rPr>
              <a:t>, Self-Performance Evaluation of the </a:t>
            </a:r>
            <a:r>
              <a:rPr lang="en-US" altLang="zh-TW" sz="2000" dirty="0" smtClean="0">
                <a:latin typeface="+mn-lt"/>
              </a:rPr>
              <a:t>Remuneration </a:t>
            </a:r>
            <a:r>
              <a:rPr lang="en-US" altLang="zh-TW" sz="2000" dirty="0" smtClean="0">
                <a:latin typeface="+mn-lt"/>
              </a:rPr>
              <a:t>Committee, </a:t>
            </a:r>
            <a:r>
              <a:rPr lang="en-US" altLang="zh-TW" sz="2000" dirty="0" smtClean="0">
                <a:latin typeface="+mn-lt"/>
              </a:rPr>
              <a:t>Audit </a:t>
            </a:r>
            <a:r>
              <a:rPr lang="en-US" altLang="zh-TW" sz="2000" dirty="0" smtClean="0">
                <a:latin typeface="+mn-lt"/>
              </a:rPr>
              <a:t>Committee, </a:t>
            </a:r>
            <a:r>
              <a:rPr lang="en-US" altLang="zh-TW" sz="2000" dirty="0">
                <a:latin typeface="+mn-lt"/>
              </a:rPr>
              <a:t>ESG Committee and Nominating Committee</a:t>
            </a:r>
            <a:endParaRPr lang="en-US" altLang="zh-TW" sz="2000" dirty="0" smtClean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b="1" dirty="0" smtClean="0">
                <a:latin typeface="+mn-lt"/>
              </a:rPr>
              <a:t>Execution Unit</a:t>
            </a:r>
            <a:r>
              <a:rPr lang="zh-TW" altLang="en-US" sz="2000" b="1" dirty="0" smtClean="0">
                <a:latin typeface="+mn-lt"/>
              </a:rPr>
              <a:t>：</a:t>
            </a:r>
            <a:r>
              <a:rPr lang="en-US" altLang="zh-TW" sz="2000" dirty="0">
                <a:latin typeface="+mn-lt"/>
              </a:rPr>
              <a:t>The </a:t>
            </a:r>
            <a:r>
              <a:rPr lang="en-US" altLang="zh-TW" sz="2000" dirty="0" smtClean="0">
                <a:latin typeface="+mn-lt"/>
              </a:rPr>
              <a:t>Deliberative Unit </a:t>
            </a:r>
            <a:r>
              <a:rPr lang="en-US" altLang="zh-TW" sz="2000" dirty="0">
                <a:latin typeface="+mn-lt"/>
              </a:rPr>
              <a:t>of the </a:t>
            </a:r>
            <a:r>
              <a:rPr lang="en-US" altLang="zh-TW" sz="2000" dirty="0" smtClean="0">
                <a:latin typeface="+mn-lt"/>
              </a:rPr>
              <a:t>Board </a:t>
            </a:r>
            <a:r>
              <a:rPr lang="en-US" altLang="zh-TW" sz="2000" dirty="0">
                <a:latin typeface="+mn-lt"/>
              </a:rPr>
              <a:t>of </a:t>
            </a:r>
            <a:r>
              <a:rPr lang="en-US" altLang="zh-TW" sz="2000" dirty="0" smtClean="0">
                <a:latin typeface="+mn-lt"/>
              </a:rPr>
              <a:t>Directors</a:t>
            </a:r>
          </a:p>
        </p:txBody>
      </p:sp>
    </p:spTree>
    <p:extLst>
      <p:ext uri="{BB962C8B-B14F-4D97-AF65-F5344CB8AC3E}">
        <p14:creationId xmlns:p14="http://schemas.microsoft.com/office/powerpoint/2010/main" val="416613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en-US" altLang="zh-TW" dirty="0" smtClean="0"/>
              <a:t>Scoring Criteria</a:t>
            </a:r>
            <a:endParaRPr lang="en-US" altLang="zh-TW" dirty="0"/>
          </a:p>
        </p:txBody>
      </p:sp>
      <p:sp>
        <p:nvSpPr>
          <p:cNvPr id="7" name="文字方塊 6"/>
          <p:cNvSpPr txBox="1"/>
          <p:nvPr/>
        </p:nvSpPr>
        <p:spPr>
          <a:xfrm>
            <a:off x="395536" y="1700808"/>
            <a:ext cx="3744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sz="2000" dirty="0">
                <a:latin typeface="+mn-lt"/>
              </a:rPr>
              <a:t>The scoring criteria for each "evaluation index" of the self-evaluation questionnaire are:</a:t>
            </a:r>
            <a:endParaRPr lang="en-US" altLang="zh-TW" sz="2000" dirty="0" smtClean="0">
              <a:latin typeface="+mn-lt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62102"/>
              </p:ext>
            </p:extLst>
          </p:nvPr>
        </p:nvGraphicFramePr>
        <p:xfrm>
          <a:off x="539552" y="3062064"/>
          <a:ext cx="3744416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Score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Explanation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1</a:t>
                      </a:r>
                      <a:r>
                        <a:rPr lang="zh-TW" altLang="en-US" sz="2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/>
                        <a:t>Extremely bad</a:t>
                      </a:r>
                    </a:p>
                    <a:p>
                      <a:pPr algn="ctr"/>
                      <a:r>
                        <a:rPr lang="en-US" altLang="zh-TW" sz="1400" dirty="0" smtClean="0"/>
                        <a:t> (strongly disagree)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2</a:t>
                      </a:r>
                      <a:r>
                        <a:rPr lang="zh-TW" altLang="en-US" sz="2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dirty="0" smtClean="0"/>
                        <a:t>Bad (disagree)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3</a:t>
                      </a:r>
                      <a:r>
                        <a:rPr lang="zh-TW" altLang="en-US" sz="2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dirty="0" smtClean="0"/>
                        <a:t>Average(ordinary)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4</a:t>
                      </a:r>
                      <a:r>
                        <a:rPr lang="zh-TW" altLang="en-US" sz="2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altLang="zh-TW" sz="1400" dirty="0" smtClean="0"/>
                        <a:t>Good (agree)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dirty="0" smtClean="0"/>
                        <a:t>5</a:t>
                      </a:r>
                      <a:r>
                        <a:rPr lang="zh-TW" altLang="en-US" sz="2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 smtClean="0"/>
                        <a:t>Excellent </a:t>
                      </a:r>
                    </a:p>
                    <a:p>
                      <a:pPr algn="ctr"/>
                      <a:r>
                        <a:rPr lang="en-US" altLang="zh-TW" sz="1400" dirty="0" smtClean="0"/>
                        <a:t>(strongly agree)</a:t>
                      </a:r>
                      <a:endParaRPr lang="zh-TW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文字方塊 8"/>
          <p:cNvSpPr txBox="1"/>
          <p:nvPr/>
        </p:nvSpPr>
        <p:spPr>
          <a:xfrm>
            <a:off x="4716016" y="1427292"/>
            <a:ext cx="38884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n"/>
            </a:pPr>
            <a:r>
              <a:rPr lang="en-US" altLang="zh-TW" dirty="0">
                <a:latin typeface="+mn-lt"/>
              </a:rPr>
              <a:t>The average scores of all "evaluation indicators" are calculated and quantified into five "evaluation result" levels based on the average scores as follows:</a:t>
            </a:r>
            <a:endParaRPr lang="zh-TW" altLang="en-US" dirty="0">
              <a:latin typeface="+mn-lt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371526"/>
              </p:ext>
            </p:extLst>
          </p:nvPr>
        </p:nvGraphicFramePr>
        <p:xfrm>
          <a:off x="4788024" y="3062064"/>
          <a:ext cx="388843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6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16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Score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Results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0~1.4</a:t>
                      </a:r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Extremely bad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1.5~2.4</a:t>
                      </a:r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Bad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2.5~3.4</a:t>
                      </a:r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Average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3.5~4.4</a:t>
                      </a:r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Good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04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4.5~5</a:t>
                      </a:r>
                      <a:r>
                        <a:rPr lang="zh-TW" altLang="en-US" sz="2400" dirty="0" smtClean="0"/>
                        <a:t> 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 smtClean="0"/>
                        <a:t>Excellent</a:t>
                      </a:r>
                      <a:endParaRPr lang="zh-TW" alt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450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zh-TW" altLang="en-US" dirty="0"/>
              <a:t>評估程序</a:t>
            </a:r>
            <a:endParaRPr lang="en-US" altLang="zh-TW" dirty="0"/>
          </a:p>
        </p:txBody>
      </p:sp>
      <p:sp>
        <p:nvSpPr>
          <p:cNvPr id="3" name="文字方塊 2"/>
          <p:cNvSpPr txBox="1"/>
          <p:nvPr/>
        </p:nvSpPr>
        <p:spPr>
          <a:xfrm>
            <a:off x="755576" y="1124744"/>
            <a:ext cx="7776864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n"/>
            </a:pP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The executive unit collects information related to board of directors activities and distributes and fills in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Annex 1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「</a:t>
            </a:r>
            <a:r>
              <a:rPr lang="en-US" altLang="zh-TW" dirty="0" smtClean="0">
                <a:latin typeface="+mn-lt"/>
              </a:rPr>
              <a:t> the Questionnaire of Self-Performance Evaluation of the Board 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」</a:t>
            </a:r>
            <a:endParaRPr kumimoji="0" lang="en-US" altLang="zh-TW" dirty="0" smtClean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Annex 2 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「</a:t>
            </a:r>
            <a:r>
              <a:rPr lang="en-US" altLang="zh-TW" dirty="0">
                <a:latin typeface="+mn-lt"/>
              </a:rPr>
              <a:t> the Questionnaire of Self-Performance Evaluation of Board Members 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」</a:t>
            </a:r>
            <a:endParaRPr kumimoji="0" lang="en-US" altLang="zh-TW" dirty="0" smtClean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Annex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3 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「</a:t>
            </a: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the Questionnaire of Self-Performance Evaluation of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the </a:t>
            </a:r>
            <a:r>
              <a:rPr lang="en-US" altLang="zh-TW" dirty="0" smtClean="0">
                <a:solidFill>
                  <a:prstClr val="black"/>
                </a:solidFill>
                <a:latin typeface="+mn-lt"/>
              </a:rPr>
              <a:t>Remuneration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Committee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」</a:t>
            </a:r>
            <a:endParaRPr kumimoji="0" lang="en-US" altLang="zh-TW" dirty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Annex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4 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「</a:t>
            </a: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the Questionnaire of Self-Performance Evaluation of the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Audit </a:t>
            </a: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Committee</a:t>
            </a:r>
            <a:r>
              <a:rPr kumimoji="0" lang="zh-TW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」</a:t>
            </a:r>
            <a:endParaRPr kumimoji="0" lang="en-US" altLang="zh-TW" dirty="0" smtClean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Annex </a:t>
            </a:r>
            <a:r>
              <a:rPr kumimoji="0" lang="en-US" altLang="zh-TW" dirty="0" smtClean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5 </a:t>
            </a:r>
            <a:r>
              <a:rPr kumimoji="0" lang="zh-TW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「</a:t>
            </a:r>
            <a:r>
              <a:rPr kumimoji="0" lang="en-US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the Questionnaire of Self-Performance Evaluation of the </a:t>
            </a:r>
            <a:r>
              <a:rPr kumimoji="0" lang="en-US" altLang="zh-TW" dirty="0" smtClean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ESG </a:t>
            </a:r>
            <a:r>
              <a:rPr kumimoji="0" lang="en-US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Committee</a:t>
            </a:r>
            <a:r>
              <a:rPr kumimoji="0" lang="zh-TW" altLang="zh-TW" dirty="0" smtClean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」</a:t>
            </a:r>
            <a:endParaRPr kumimoji="0" lang="en-US" altLang="zh-TW" dirty="0" smtClean="0">
              <a:solidFill>
                <a:srgbClr val="000000"/>
              </a:solidFill>
              <a:latin typeface="Calibri"/>
              <a:ea typeface="細明體" panose="02020509000000000000" pitchFamily="49" charset="-120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kumimoji="0" lang="en-US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Annex </a:t>
            </a:r>
            <a:r>
              <a:rPr kumimoji="0" lang="en-US" altLang="zh-TW" dirty="0" smtClean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6 </a:t>
            </a:r>
            <a:r>
              <a:rPr kumimoji="0" lang="zh-TW" altLang="en-US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「</a:t>
            </a:r>
            <a:r>
              <a:rPr kumimoji="0" lang="en-US" altLang="zh-TW" dirty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the Questionnaire of Self-Performance Evaluation of the Nominating Committee</a:t>
            </a:r>
            <a:r>
              <a:rPr kumimoji="0" lang="zh-TW" altLang="en-US" dirty="0" smtClean="0">
                <a:solidFill>
                  <a:srgbClr val="000000"/>
                </a:solidFill>
                <a:latin typeface="Calibri"/>
                <a:ea typeface="細明體" panose="02020509000000000000" pitchFamily="49" charset="-120"/>
              </a:rPr>
              <a:t>」</a:t>
            </a:r>
            <a:endParaRPr kumimoji="0" lang="en-US" altLang="zh-TW" dirty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endParaRPr kumimoji="0" lang="en-US" altLang="zh-TW" sz="2400" dirty="0" smtClean="0">
              <a:solidFill>
                <a:srgbClr val="000000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After the executing unit collects the data, this evaluation report will be prepared based on the scoring standards of the evaluation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indicators. It </a:t>
            </a:r>
            <a:r>
              <a:rPr kumimoji="0" lang="en-US" altLang="zh-TW" dirty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is submitted to the remuneration committee and the board of directors for report and review improvements on </a:t>
            </a:r>
            <a:r>
              <a:rPr kumimoji="0" lang="en-US" altLang="zh-TW" dirty="0" smtClean="0">
                <a:solidFill>
                  <a:srgbClr val="000000"/>
                </a:solidFill>
                <a:latin typeface="+mn-lt"/>
                <a:ea typeface="細明體" panose="02020509000000000000" pitchFamily="49" charset="-120"/>
              </a:rPr>
              <a:t>February 4, 2026.</a:t>
            </a:r>
            <a:r>
              <a:rPr kumimoji="0" lang="zh-TW" altLang="zh-TW" dirty="0" smtClean="0">
                <a:latin typeface="+mn-lt"/>
              </a:rPr>
              <a:t> </a:t>
            </a:r>
            <a:endParaRPr kumimoji="0" lang="en-US" altLang="zh-TW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34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pPr lvl="0"/>
            <a:r>
              <a:rPr lang="en-US" altLang="zh-TW" dirty="0"/>
              <a:t>Results 1</a:t>
            </a:r>
            <a:endParaRPr lang="en-US" altLang="zh-TW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787788"/>
              </p:ext>
            </p:extLst>
          </p:nvPr>
        </p:nvGraphicFramePr>
        <p:xfrm>
          <a:off x="395535" y="836711"/>
          <a:ext cx="8496945" cy="6005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7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857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評估範圍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評估面向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平均得分</a:t>
                      </a:r>
                      <a:endParaRPr lang="zh-TW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評估結果</a:t>
                      </a:r>
                      <a:endParaRPr lang="zh-TW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497">
                <a:tc>
                  <a:txBody>
                    <a:bodyPr/>
                    <a:lstStyle/>
                    <a:p>
                      <a:r>
                        <a:rPr lang="en-US" altLang="zh-TW" sz="900" dirty="0" smtClean="0">
                          <a:latin typeface="+mn-lt"/>
                        </a:rPr>
                        <a:t>Overall Board of Directors</a:t>
                      </a:r>
                    </a:p>
                    <a:p>
                      <a:r>
                        <a:rPr lang="en-US" altLang="zh-TW" sz="900" dirty="0" smtClean="0">
                          <a:latin typeface="+mn-lt"/>
                        </a:rPr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1</a:t>
                      </a:r>
                      <a:r>
                        <a:rPr lang="en-US" altLang="zh-TW" sz="900" dirty="0" smtClean="0">
                          <a:latin typeface="+mn-lt"/>
                        </a:rPr>
                        <a:t>)</a:t>
                      </a:r>
                      <a:endParaRPr lang="zh-TW" altLang="en-US" sz="9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Level of involvement in the company operations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Enhancing the Board of Directors’ decision-making 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quality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Composition and structure of the Board of Directors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Election of directors and continuing education training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Internal control</a:t>
                      </a:r>
                      <a:endParaRPr lang="zh-TW" altLang="en-US" sz="9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4.83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17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Individual Board Members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dirty="0" smtClean="0"/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2</a:t>
                      </a:r>
                      <a:r>
                        <a:rPr lang="en-US" altLang="zh-TW" sz="900" dirty="0" smtClean="0"/>
                        <a:t>)</a:t>
                      </a:r>
                      <a:endParaRPr lang="zh-TW" altLang="en-US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8110" indent="-11684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1. Mastery </a:t>
                      </a:r>
                      <a:r>
                        <a:rPr lang="en-US" sz="900" dirty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the company goals and tasks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938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2. Recognition </a:t>
                      </a:r>
                      <a:r>
                        <a:rPr lang="en-US" sz="900" dirty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board of directors’ duty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3. Level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involvement in the company operations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baseline="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4.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Internal </a:t>
                      </a:r>
                      <a:r>
                        <a:rPr lang="en-US" sz="900" dirty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relationship management and communication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5. Professional </a:t>
                      </a:r>
                      <a:r>
                        <a:rPr lang="en-US" sz="900" dirty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directors and continuing education </a:t>
                      </a: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</a:t>
                      </a: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     training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6.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Internal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control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4.89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461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Remuneration Committee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900" dirty="0" smtClean="0"/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3</a:t>
                      </a:r>
                      <a:r>
                        <a:rPr lang="en-US" altLang="zh-TW" sz="900" dirty="0" smtClean="0"/>
                        <a:t>)</a:t>
                      </a:r>
                      <a:endParaRPr lang="zh-TW" altLang="en-US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1. Level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involvement in the company operations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2.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Recognition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the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Committee’s duty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3.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Enhancing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the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Committee’s decision-making </a:t>
                      </a:r>
                      <a:endParaRPr lang="en-US" sz="9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    quality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4. 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Composition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Committee and </a:t>
                      </a:r>
                      <a:endParaRPr lang="en-US" sz="9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 marL="118110" indent="-118110"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609600" algn="l"/>
                          <a:tab pos="1219200" algn="l"/>
                          <a:tab pos="1828800" algn="l"/>
                          <a:tab pos="2438400" algn="l"/>
                          <a:tab pos="3048000" algn="l"/>
                          <a:tab pos="3657600" algn="l"/>
                          <a:tab pos="4267200" algn="l"/>
                          <a:tab pos="4876800" algn="l"/>
                          <a:tab pos="5486400" algn="l"/>
                          <a:tab pos="6096000" algn="l"/>
                          <a:tab pos="6705600" algn="l"/>
                          <a:tab pos="7315200" algn="l"/>
                          <a:tab pos="7924800" algn="l"/>
                          <a:tab pos="8534400" algn="l"/>
                          <a:tab pos="304800" algn="l"/>
                        </a:tabLst>
                      </a:pPr>
                      <a:r>
                        <a:rPr lang="en-US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     member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election</a:t>
                      </a:r>
                      <a:endParaRPr lang="zh-TW" sz="900" dirty="0">
                        <a:effectLst/>
                        <a:latin typeface="+mn-lt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4.96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  <a:endParaRPr lang="zh-TW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4321">
                <a:tc>
                  <a:txBody>
                    <a:bodyPr/>
                    <a:lstStyle/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 Committee</a:t>
                      </a:r>
                    </a:p>
                    <a:p>
                      <a:r>
                        <a:rPr lang="en-US" altLang="zh-TW" sz="900" dirty="0" smtClean="0"/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4</a:t>
                      </a:r>
                      <a:r>
                        <a:rPr lang="en-US" altLang="zh-TW" sz="900" dirty="0" smtClean="0"/>
                        <a:t>)</a:t>
                      </a:r>
                      <a:endParaRPr lang="zh-TW" altLang="en-US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of involvement in the company operations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duty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decision-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making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4.Composition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 and 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member election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5. Internal control</a:t>
                      </a:r>
                      <a:endParaRPr lang="zh-TW" altLang="en-US" sz="9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4.92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200" dirty="0" smtClean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497">
                <a:tc>
                  <a:txBody>
                    <a:bodyPr/>
                    <a:lstStyle/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ESG Committee</a:t>
                      </a:r>
                    </a:p>
                    <a:p>
                      <a:r>
                        <a:rPr lang="en-US" altLang="zh-TW" sz="900" dirty="0" smtClean="0"/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5</a:t>
                      </a:r>
                      <a:r>
                        <a:rPr lang="en-US" altLang="zh-TW" sz="900" dirty="0" smtClean="0"/>
                        <a:t>)</a:t>
                      </a:r>
                      <a:endParaRPr lang="zh-TW" altLang="en-US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of involvement in the company operations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duty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decision-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making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4.Composition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 and 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member election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4.90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 smtClean="0"/>
                        <a:t>極優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25497">
                <a:tc>
                  <a:txBody>
                    <a:bodyPr/>
                    <a:lstStyle/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Nominating Committee</a:t>
                      </a:r>
                      <a:endParaRPr lang="en-US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dirty="0" smtClean="0"/>
                        <a:t>(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Annex </a:t>
                      </a:r>
                      <a:r>
                        <a:rPr kumimoji="0" lang="en-US" altLang="zh-TW" sz="900" dirty="0" smtClean="0">
                          <a:solidFill>
                            <a:srgbClr val="000000"/>
                          </a:solidFill>
                          <a:latin typeface="+mn-lt"/>
                          <a:ea typeface="細明體" panose="02020509000000000000" pitchFamily="49" charset="-120"/>
                        </a:rPr>
                        <a:t>6</a:t>
                      </a:r>
                      <a:r>
                        <a:rPr lang="en-US" altLang="zh-TW" sz="900" dirty="0" smtClean="0"/>
                        <a:t>)</a:t>
                      </a:r>
                      <a:endParaRPr lang="zh-TW" altLang="en-US" sz="9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Level of involvement in the company operations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duty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Committee’s decision-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making</a:t>
                      </a:r>
                      <a:r>
                        <a:rPr lang="en-US" altLang="zh-TW" sz="9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quality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4.Composition of the </a:t>
                      </a:r>
                      <a:r>
                        <a:rPr lang="en-US" altLang="zh-TW" sz="9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Functional</a:t>
                      </a:r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Committee and </a:t>
                      </a:r>
                    </a:p>
                    <a:p>
                      <a:r>
                        <a:rPr lang="en-US" altLang="zh-TW" sz="9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member election</a:t>
                      </a:r>
                      <a:endParaRPr lang="zh-TW" altLang="zh-TW" sz="9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 smtClean="0"/>
                        <a:t>4.94</a:t>
                      </a:r>
                      <a:endParaRPr lang="zh-TW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dirty="0" smtClean="0"/>
                        <a:t>極優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677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7"/>
          <p:cNvSpPr txBox="1">
            <a:spLocks noChangeArrowheads="1"/>
          </p:cNvSpPr>
          <p:nvPr/>
        </p:nvSpPr>
        <p:spPr bwMode="auto">
          <a:xfrm>
            <a:off x="192088" y="188913"/>
            <a:ext cx="8340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TW"/>
            </a:defPPr>
            <a:lvl1pPr defTabSz="457200">
              <a:defRPr kumimoji="0" sz="2800" b="1">
                <a:solidFill>
                  <a:srgbClr val="639B1C"/>
                </a:solidFill>
                <a:ea typeface="Apple LiGothic Medium"/>
                <a:cs typeface="Arial" charset="0"/>
              </a:defRPr>
            </a:lvl1pPr>
          </a:lstStyle>
          <a:p>
            <a:r>
              <a:rPr lang="en-US" altLang="zh-TW" dirty="0" smtClean="0"/>
              <a:t>Results 2</a:t>
            </a:r>
            <a:endParaRPr lang="en-US" altLang="zh-TW" dirty="0"/>
          </a:p>
        </p:txBody>
      </p:sp>
      <p:sp>
        <p:nvSpPr>
          <p:cNvPr id="8" name="文字方塊 7"/>
          <p:cNvSpPr txBox="1"/>
          <p:nvPr/>
        </p:nvSpPr>
        <p:spPr>
          <a:xfrm>
            <a:off x="745280" y="1772816"/>
            <a:ext cx="777686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n"/>
            </a:pPr>
            <a:r>
              <a:rPr lang="en-US" altLang="zh-TW" dirty="0">
                <a:latin typeface="+mn-lt"/>
              </a:rPr>
              <a:t>Summary </a:t>
            </a:r>
            <a:r>
              <a:rPr lang="en-US" altLang="zh-TW" dirty="0" smtClean="0">
                <a:latin typeface="+mn-lt"/>
              </a:rPr>
              <a:t>Notes</a:t>
            </a:r>
            <a:r>
              <a:rPr lang="zh-TW" altLang="en-US" dirty="0" smtClean="0">
                <a:latin typeface="+mn-lt"/>
              </a:rPr>
              <a:t>：</a:t>
            </a:r>
            <a:r>
              <a:rPr lang="en-US" altLang="zh-TW" dirty="0">
                <a:latin typeface="+mn-lt"/>
              </a:rPr>
              <a:t>The </a:t>
            </a:r>
            <a:r>
              <a:rPr lang="en-US" altLang="zh-TW" dirty="0" smtClean="0">
                <a:latin typeface="+mn-lt"/>
              </a:rPr>
              <a:t>company‘s </a:t>
            </a:r>
            <a:r>
              <a:rPr lang="en-US" altLang="zh-TW" dirty="0" smtClean="0">
                <a:latin typeface="+mn-lt"/>
              </a:rPr>
              <a:t>2025 </a:t>
            </a:r>
            <a:r>
              <a:rPr lang="en-US" altLang="zh-TW" dirty="0">
                <a:latin typeface="+mn-lt"/>
              </a:rPr>
              <a:t>board of directors performance evaluation, the average score of the O</a:t>
            </a:r>
            <a:r>
              <a:rPr lang="en-US" altLang="zh-TW" dirty="0" smtClean="0">
                <a:latin typeface="+mn-lt"/>
              </a:rPr>
              <a:t>verall Board </a:t>
            </a:r>
            <a:r>
              <a:rPr lang="en-US" altLang="zh-TW" dirty="0">
                <a:latin typeface="+mn-lt"/>
              </a:rPr>
              <a:t>of </a:t>
            </a:r>
            <a:r>
              <a:rPr lang="en-US" altLang="zh-TW" dirty="0" smtClean="0">
                <a:latin typeface="+mn-lt"/>
              </a:rPr>
              <a:t>Directors </a:t>
            </a:r>
            <a:r>
              <a:rPr lang="en-US" altLang="zh-TW" dirty="0">
                <a:latin typeface="+mn-lt"/>
              </a:rPr>
              <a:t>is </a:t>
            </a:r>
            <a:r>
              <a:rPr lang="en-US" altLang="zh-TW" dirty="0" smtClean="0">
                <a:latin typeface="+mn-lt"/>
              </a:rPr>
              <a:t>4.83 </a:t>
            </a:r>
            <a:r>
              <a:rPr lang="en-US" altLang="zh-TW" dirty="0">
                <a:latin typeface="+mn-lt"/>
              </a:rPr>
              <a:t>points</a:t>
            </a:r>
            <a:r>
              <a:rPr lang="en-US" altLang="zh-TW" dirty="0" smtClean="0">
                <a:latin typeface="+mn-lt"/>
              </a:rPr>
              <a:t>, </a:t>
            </a:r>
            <a:r>
              <a:rPr lang="en-US" altLang="zh-TW" dirty="0">
                <a:latin typeface="+mn-lt"/>
              </a:rPr>
              <a:t>and the evaluation result is </a:t>
            </a:r>
            <a:r>
              <a:rPr lang="en-US" altLang="zh-TW" dirty="0" smtClean="0">
                <a:latin typeface="+mn-lt"/>
              </a:rPr>
              <a:t>excellent.  The </a:t>
            </a:r>
            <a:r>
              <a:rPr lang="en-US" altLang="zh-TW" dirty="0">
                <a:latin typeface="+mn-lt"/>
              </a:rPr>
              <a:t>average score of </a:t>
            </a:r>
            <a:r>
              <a:rPr lang="en-US" altLang="zh-TW" dirty="0" smtClean="0">
                <a:latin typeface="+mn-lt"/>
              </a:rPr>
              <a:t>Individual Director Members </a:t>
            </a:r>
            <a:r>
              <a:rPr lang="en-US" altLang="zh-TW" dirty="0">
                <a:latin typeface="+mn-lt"/>
              </a:rPr>
              <a:t>i</a:t>
            </a:r>
            <a:r>
              <a:rPr lang="en-US" altLang="zh-TW" dirty="0" smtClean="0">
                <a:latin typeface="+mn-lt"/>
              </a:rPr>
              <a:t>s </a:t>
            </a:r>
            <a:r>
              <a:rPr lang="en-US" altLang="zh-TW" dirty="0" smtClean="0">
                <a:latin typeface="+mn-lt"/>
              </a:rPr>
              <a:t>4.89</a:t>
            </a:r>
            <a:r>
              <a:rPr lang="zh-TW" altLang="en-US" dirty="0" smtClean="0">
                <a:latin typeface="+mn-lt"/>
              </a:rPr>
              <a:t> </a:t>
            </a:r>
            <a:r>
              <a:rPr lang="en-US" altLang="zh-TW" dirty="0" smtClean="0">
                <a:latin typeface="+mn-lt"/>
              </a:rPr>
              <a:t>points , </a:t>
            </a:r>
            <a:r>
              <a:rPr lang="en-US" altLang="zh-TW" dirty="0">
                <a:latin typeface="+mn-lt"/>
              </a:rPr>
              <a:t>and the evaluation result i</a:t>
            </a:r>
            <a:r>
              <a:rPr lang="en-US" altLang="zh-TW" dirty="0" smtClean="0">
                <a:latin typeface="+mn-lt"/>
              </a:rPr>
              <a:t>s excellent.</a:t>
            </a:r>
            <a:r>
              <a:rPr lang="zh-TW" altLang="en-US" dirty="0">
                <a:latin typeface="+mn-lt"/>
              </a:rPr>
              <a:t> </a:t>
            </a:r>
            <a:r>
              <a:rPr lang="zh-TW" altLang="en-US" dirty="0" smtClean="0">
                <a:latin typeface="+mn-lt"/>
              </a:rPr>
              <a:t> </a:t>
            </a:r>
            <a:r>
              <a:rPr lang="en-US" altLang="zh-TW" dirty="0" smtClean="0">
                <a:latin typeface="+mn-lt"/>
              </a:rPr>
              <a:t>The </a:t>
            </a:r>
            <a:r>
              <a:rPr lang="en-US" altLang="zh-TW" dirty="0">
                <a:latin typeface="+mn-lt"/>
              </a:rPr>
              <a:t>average score of the </a:t>
            </a:r>
            <a:r>
              <a:rPr lang="en-US" altLang="zh-TW" dirty="0" smtClean="0">
                <a:latin typeface="+mn-lt"/>
              </a:rPr>
              <a:t>Remuneration Committee </a:t>
            </a:r>
            <a:r>
              <a:rPr lang="en-US" altLang="zh-TW" dirty="0">
                <a:latin typeface="+mn-lt"/>
              </a:rPr>
              <a:t>is </a:t>
            </a:r>
            <a:r>
              <a:rPr lang="en-US" altLang="zh-TW" dirty="0" smtClean="0">
                <a:latin typeface="+mn-lt"/>
              </a:rPr>
              <a:t>4.96 </a:t>
            </a:r>
            <a:r>
              <a:rPr lang="en-US" altLang="zh-TW" dirty="0">
                <a:latin typeface="+mn-lt"/>
              </a:rPr>
              <a:t>points, and the evaluation result is excellent</a:t>
            </a:r>
            <a:r>
              <a:rPr lang="en-US" altLang="zh-TW" dirty="0" smtClean="0">
                <a:latin typeface="+mn-lt"/>
              </a:rPr>
              <a:t>.</a:t>
            </a:r>
            <a:r>
              <a:rPr lang="en-US" altLang="zh-TW" dirty="0">
                <a:latin typeface="+mn-lt"/>
              </a:rPr>
              <a:t> </a:t>
            </a:r>
            <a:r>
              <a:rPr lang="en-US" altLang="zh-TW" dirty="0" smtClean="0">
                <a:latin typeface="+mn-lt"/>
              </a:rPr>
              <a:t> The </a:t>
            </a:r>
            <a:r>
              <a:rPr lang="en-US" altLang="zh-TW" dirty="0">
                <a:latin typeface="+mn-lt"/>
              </a:rPr>
              <a:t>average score of the </a:t>
            </a:r>
            <a:r>
              <a:rPr lang="en-US" altLang="zh-TW" dirty="0" smtClean="0">
                <a:latin typeface="+mn-lt"/>
              </a:rPr>
              <a:t>Audit Committee </a:t>
            </a:r>
            <a:r>
              <a:rPr lang="en-US" altLang="zh-TW" dirty="0">
                <a:latin typeface="+mn-lt"/>
              </a:rPr>
              <a:t>i</a:t>
            </a:r>
            <a:r>
              <a:rPr lang="en-US" altLang="zh-TW" dirty="0" smtClean="0">
                <a:latin typeface="+mn-lt"/>
              </a:rPr>
              <a:t>s </a:t>
            </a:r>
            <a:r>
              <a:rPr lang="en-US" altLang="zh-TW" dirty="0" smtClean="0">
                <a:latin typeface="+mn-lt"/>
              </a:rPr>
              <a:t>4.92 </a:t>
            </a:r>
            <a:r>
              <a:rPr lang="en-US" altLang="zh-TW" dirty="0">
                <a:latin typeface="+mn-lt"/>
              </a:rPr>
              <a:t>points</a:t>
            </a:r>
            <a:r>
              <a:rPr lang="en-US" altLang="zh-TW" dirty="0" smtClean="0">
                <a:latin typeface="+mn-lt"/>
              </a:rPr>
              <a:t>, </a:t>
            </a:r>
            <a:r>
              <a:rPr lang="en-US" altLang="zh-TW" dirty="0">
                <a:latin typeface="+mn-lt"/>
              </a:rPr>
              <a:t>and the evaluation result </a:t>
            </a:r>
            <a:r>
              <a:rPr lang="en-US" altLang="zh-TW" dirty="0" smtClean="0">
                <a:latin typeface="+mn-lt"/>
              </a:rPr>
              <a:t>is </a:t>
            </a:r>
            <a:r>
              <a:rPr lang="en-US" altLang="zh-TW" dirty="0">
                <a:latin typeface="+mn-lt"/>
              </a:rPr>
              <a:t>excellent</a:t>
            </a:r>
            <a:r>
              <a:rPr lang="en-US" altLang="zh-TW" dirty="0" smtClean="0">
                <a:latin typeface="+mn-lt"/>
              </a:rPr>
              <a:t>.</a:t>
            </a:r>
            <a:r>
              <a:rPr lang="zh-TW" altLang="en-US" dirty="0" smtClean="0">
                <a:latin typeface="+mn-lt"/>
              </a:rPr>
              <a:t> 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 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The average score of the 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ESG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Committee is 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4.90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points, and the evaluation result is excellent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.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The average score of the 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Nominating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Committee is 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4.94 </a:t>
            </a:r>
            <a:r>
              <a:rPr lang="en-US" altLang="zh-TW" dirty="0">
                <a:solidFill>
                  <a:prstClr val="black"/>
                </a:solidFill>
                <a:latin typeface="Calibri"/>
              </a:rPr>
              <a:t>points, and the evaluation result is excellent</a:t>
            </a:r>
            <a:r>
              <a:rPr lang="en-US" altLang="zh-TW" dirty="0" smtClean="0">
                <a:solidFill>
                  <a:prstClr val="black"/>
                </a:solidFill>
                <a:latin typeface="Calibri"/>
              </a:rPr>
              <a:t>.</a:t>
            </a:r>
            <a:endParaRPr lang="zh-TW" altLang="en-US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TW" dirty="0">
                <a:latin typeface="+mn-lt"/>
              </a:rPr>
              <a:t>Application of </a:t>
            </a:r>
            <a:r>
              <a:rPr lang="en-US" altLang="zh-TW" dirty="0" smtClean="0">
                <a:latin typeface="+mn-lt"/>
              </a:rPr>
              <a:t>Evaluation Results</a:t>
            </a:r>
            <a:r>
              <a:rPr lang="zh-TW" altLang="en-US" dirty="0" smtClean="0">
                <a:latin typeface="+mn-lt"/>
              </a:rPr>
              <a:t> </a:t>
            </a:r>
            <a:r>
              <a:rPr lang="en-US" altLang="zh-TW" dirty="0" smtClean="0">
                <a:latin typeface="+mn-lt"/>
              </a:rPr>
              <a:t>:</a:t>
            </a:r>
            <a:r>
              <a:rPr lang="zh-TW" altLang="en-US" dirty="0" smtClean="0">
                <a:latin typeface="+mn-lt"/>
              </a:rPr>
              <a:t> </a:t>
            </a:r>
            <a:r>
              <a:rPr lang="en-US" altLang="zh-TW" dirty="0" smtClean="0">
                <a:latin typeface="+mn-lt"/>
              </a:rPr>
              <a:t>the </a:t>
            </a:r>
            <a:r>
              <a:rPr lang="en-US" altLang="zh-TW" dirty="0">
                <a:latin typeface="+mn-lt"/>
              </a:rPr>
              <a:t>results of this evaluation will be used as a reference for selecting or nominating directors in the future; the results of the performance evaluation of individual directors will be used as a reference for setting their individual remuneration.</a:t>
            </a:r>
          </a:p>
          <a:p>
            <a:pPr marL="285750" indent="-285750">
              <a:buFont typeface="Wingdings" panose="05000000000000000000" pitchFamily="2" charset="2"/>
              <a:buChar char="n"/>
            </a:pPr>
            <a:r>
              <a:rPr lang="en-US" altLang="zh-TW" dirty="0">
                <a:latin typeface="+mn-lt"/>
              </a:rPr>
              <a:t>Each evaluation aspect and evaluation index will be reviewed and improved in a timely manner based on the company's actual operational needs and relevant regulations, with a view to continuously optimizing the operational effectiveness of the board of directors and implementing the spirit of corporate governance.</a:t>
            </a:r>
            <a:endParaRPr kumimoji="0" lang="zh-TW" altLang="zh-TW" dirty="0">
              <a:solidFill>
                <a:srgbClr val="000000"/>
              </a:solidFill>
              <a:latin typeface="+mn-lt"/>
              <a:ea typeface="細明體" panose="02020509000000000000" pitchFamily="49" charset="-120"/>
            </a:endParaRPr>
          </a:p>
          <a:p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63117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331640" y="3068960"/>
            <a:ext cx="639504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zh-TW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THE</a:t>
            </a:r>
            <a:r>
              <a:rPr lang="zh-TW" altLang="en-US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 </a:t>
            </a:r>
            <a:r>
              <a:rPr lang="en-US" altLang="zh-TW" sz="5400" spc="50" baseline="-25000" dirty="0" smtClean="0">
                <a:ln w="11430"/>
                <a:solidFill>
                  <a:srgbClr val="00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cs typeface="新細明體" charset="0"/>
              </a:rPr>
              <a:t>END</a:t>
            </a:r>
            <a:endParaRPr lang="zh-TW" altLang="en-US" sz="5400" spc="50" baseline="-25000" dirty="0">
              <a:ln w="11430"/>
              <a:solidFill>
                <a:srgbClr val="0099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新細明體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27797</TotalTime>
  <Words>927</Words>
  <Application>Microsoft Office PowerPoint</Application>
  <PresentationFormat>如螢幕大小 (4:3)</PresentationFormat>
  <Paragraphs>125</Paragraphs>
  <Slides>7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Apple LiGothic Medium</vt:lpstr>
      <vt:lpstr>細明體</vt:lpstr>
      <vt:lpstr>新細明體</vt:lpstr>
      <vt:lpstr>標楷體</vt:lpstr>
      <vt:lpstr>Arial</vt:lpstr>
      <vt:lpstr>Calibri</vt:lpstr>
      <vt:lpstr>Wingdings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Gladys</cp:lastModifiedBy>
  <cp:revision>1237</cp:revision>
  <cp:lastPrinted>2019-03-06T04:03:34Z</cp:lastPrinted>
  <dcterms:created xsi:type="dcterms:W3CDTF">2016-08-23T13:45:37Z</dcterms:created>
  <dcterms:modified xsi:type="dcterms:W3CDTF">2026-02-24T07:53:18Z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3524182</vt:lpwstr>
  </property>
  <property fmtid="{D5CDD505-2E9C-101B-9397-08002B2CF9AE}" pid="3" name="NXPowerLiteSettings">
    <vt:lpwstr>874006B004C800</vt:lpwstr>
  </property>
  <property fmtid="{D5CDD505-2E9C-101B-9397-08002B2CF9AE}" pid="4" name="NXPowerLiteVersion">
    <vt:lpwstr>D7.1.14</vt:lpwstr>
  </property>
</Properties>
</file>